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8288000" cy="10287000"/>
  <p:notesSz cx="6858000" cy="9144000"/>
  <p:embeddedFontLst>
    <p:embeddedFont>
      <p:font typeface="League Spartan" charset="1" panose="00000800000000000000"/>
      <p:regular r:id="rId30"/>
    </p:embeddedFont>
    <p:embeddedFont>
      <p:font typeface="Cormorant Garamond Bold Italics" charset="1" panose="000008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9.jpeg" Type="http://schemas.openxmlformats.org/officeDocument/2006/relationships/image"/><Relationship Id="rId4" Target="../media/image10.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366458" y="144171"/>
            <a:ext cx="17698658" cy="4219421"/>
          </a:xfrm>
          <a:prstGeom prst="rect">
            <a:avLst/>
          </a:prstGeom>
        </p:spPr>
        <p:txBody>
          <a:bodyPr anchor="t" rtlCol="false" tIns="0" lIns="0" bIns="0" rIns="0">
            <a:spAutoFit/>
          </a:bodyPr>
          <a:lstStyle/>
          <a:p>
            <a:pPr algn="ctr">
              <a:lnSpc>
                <a:spcPts val="34683"/>
              </a:lnSpc>
              <a:spcBef>
                <a:spcPct val="0"/>
              </a:spcBef>
            </a:pPr>
            <a:r>
              <a:rPr lang="en-US" sz="24773">
                <a:solidFill>
                  <a:srgbClr val="938279"/>
                </a:solidFill>
                <a:latin typeface="League Spartan"/>
                <a:ea typeface="League Spartan"/>
                <a:cs typeface="League Spartan"/>
                <a:sym typeface="League Spartan"/>
              </a:rPr>
              <a:t>Evul Mediu</a:t>
            </a:r>
          </a:p>
        </p:txBody>
      </p:sp>
      <p:sp>
        <p:nvSpPr>
          <p:cNvPr name="Freeform 3" id="3"/>
          <p:cNvSpPr/>
          <p:nvPr/>
        </p:nvSpPr>
        <p:spPr>
          <a:xfrm flipH="false" flipV="false" rot="0">
            <a:off x="4521779" y="2917838"/>
            <a:ext cx="10707708" cy="8981091"/>
          </a:xfrm>
          <a:custGeom>
            <a:avLst/>
            <a:gdLst/>
            <a:ahLst/>
            <a:cxnLst/>
            <a:rect r="r" b="b" t="t" l="l"/>
            <a:pathLst>
              <a:path h="8981091" w="10707708">
                <a:moveTo>
                  <a:pt x="0" y="0"/>
                </a:moveTo>
                <a:lnTo>
                  <a:pt x="10707709" y="0"/>
                </a:lnTo>
                <a:lnTo>
                  <a:pt x="10707709" y="8981090"/>
                </a:lnTo>
                <a:lnTo>
                  <a:pt x="0" y="8981090"/>
                </a:lnTo>
                <a:lnTo>
                  <a:pt x="0" y="0"/>
                </a:lnTo>
                <a:close/>
              </a:path>
            </a:pathLst>
          </a:custGeom>
          <a:blipFill>
            <a:blip r:embed="rId2"/>
            <a:stretch>
              <a:fillRect l="0" t="0" r="0" b="0"/>
            </a:stretch>
          </a:blipFill>
          <a:ln cap="sq">
            <a:noFill/>
            <a:prstDash val="solid"/>
            <a:miter/>
          </a:ln>
        </p:spPr>
      </p:sp>
      <p:sp>
        <p:nvSpPr>
          <p:cNvPr name="Freeform 4" id="4"/>
          <p:cNvSpPr/>
          <p:nvPr/>
        </p:nvSpPr>
        <p:spPr>
          <a:xfrm flipH="false" flipV="false" rot="0">
            <a:off x="-1138962" y="3657808"/>
            <a:ext cx="8816979" cy="16834328"/>
          </a:xfrm>
          <a:custGeom>
            <a:avLst/>
            <a:gdLst/>
            <a:ahLst/>
            <a:cxnLst/>
            <a:rect r="r" b="b" t="t" l="l"/>
            <a:pathLst>
              <a:path h="16834328" w="8816979">
                <a:moveTo>
                  <a:pt x="0" y="0"/>
                </a:moveTo>
                <a:lnTo>
                  <a:pt x="8816980" y="0"/>
                </a:lnTo>
                <a:lnTo>
                  <a:pt x="8816980" y="16834328"/>
                </a:lnTo>
                <a:lnTo>
                  <a:pt x="0" y="16834328"/>
                </a:lnTo>
                <a:lnTo>
                  <a:pt x="0" y="0"/>
                </a:lnTo>
                <a:close/>
              </a:path>
            </a:pathLst>
          </a:custGeom>
          <a:blipFill>
            <a:blip r:embed="rId3"/>
            <a:stretch>
              <a:fillRect l="0" t="0" r="0" b="0"/>
            </a:stretch>
          </a:blipFill>
          <a:ln cap="sq">
            <a:noFill/>
            <a:prstDash val="solid"/>
            <a:miter/>
          </a:ln>
        </p:spPr>
      </p:sp>
      <p:sp>
        <p:nvSpPr>
          <p:cNvPr name="Freeform 5" id="5"/>
          <p:cNvSpPr/>
          <p:nvPr/>
        </p:nvSpPr>
        <p:spPr>
          <a:xfrm flipH="false" flipV="false" rot="0">
            <a:off x="13936892" y="3904135"/>
            <a:ext cx="4351108" cy="7008495"/>
          </a:xfrm>
          <a:custGeom>
            <a:avLst/>
            <a:gdLst/>
            <a:ahLst/>
            <a:cxnLst/>
            <a:rect r="r" b="b" t="t" l="l"/>
            <a:pathLst>
              <a:path h="7008495" w="4351108">
                <a:moveTo>
                  <a:pt x="0" y="0"/>
                </a:moveTo>
                <a:lnTo>
                  <a:pt x="4351108" y="0"/>
                </a:lnTo>
                <a:lnTo>
                  <a:pt x="4351108" y="7008496"/>
                </a:lnTo>
                <a:lnTo>
                  <a:pt x="0" y="7008496"/>
                </a:lnTo>
                <a:lnTo>
                  <a:pt x="0" y="0"/>
                </a:lnTo>
                <a:close/>
              </a:path>
            </a:pathLst>
          </a:custGeom>
          <a:blipFill>
            <a:blip r:embed="rId4"/>
            <a:stretch>
              <a:fillRect l="0" t="0" r="0" b="0"/>
            </a:stretch>
          </a:blipFill>
          <a:ln cap="sq">
            <a:noFill/>
            <a:prstDash val="solid"/>
            <a:miter/>
          </a:ln>
        </p:spPr>
      </p:sp>
      <p:sp>
        <p:nvSpPr>
          <p:cNvPr name="TextBox 6" id="6"/>
          <p:cNvSpPr txBox="true"/>
          <p:nvPr/>
        </p:nvSpPr>
        <p:spPr>
          <a:xfrm rot="0">
            <a:off x="4521779" y="3461060"/>
            <a:ext cx="4694008" cy="1826723"/>
          </a:xfrm>
          <a:prstGeom prst="rect">
            <a:avLst/>
          </a:prstGeom>
        </p:spPr>
        <p:txBody>
          <a:bodyPr anchor="t" rtlCol="false" tIns="0" lIns="0" bIns="0" rIns="0">
            <a:spAutoFit/>
          </a:bodyPr>
          <a:lstStyle/>
          <a:p>
            <a:pPr algn="l">
              <a:lnSpc>
                <a:spcPts val="7301"/>
              </a:lnSpc>
            </a:pPr>
            <a:r>
              <a:rPr lang="en-US" b="true" sz="5215" i="true">
                <a:solidFill>
                  <a:srgbClr val="694634"/>
                </a:solidFill>
                <a:latin typeface="Cormorant Garamond Bold Italics"/>
                <a:ea typeface="Cormorant Garamond Bold Italics"/>
                <a:cs typeface="Cormorant Garamond Bold Italics"/>
                <a:sym typeface="Cormorant Garamond Bold Italics"/>
              </a:rPr>
              <a:t>Mureșan Andrei &amp; </a:t>
            </a:r>
          </a:p>
          <a:p>
            <a:pPr algn="l">
              <a:lnSpc>
                <a:spcPts val="7301"/>
              </a:lnSpc>
              <a:spcBef>
                <a:spcPct val="0"/>
              </a:spcBef>
            </a:pPr>
            <a:r>
              <a:rPr lang="en-US" b="true" sz="5215" i="true">
                <a:solidFill>
                  <a:srgbClr val="694634"/>
                </a:solidFill>
                <a:latin typeface="Cormorant Garamond Bold Italics"/>
                <a:ea typeface="Cormorant Garamond Bold Italics"/>
                <a:cs typeface="Cormorant Garamond Bold Italics"/>
                <a:sym typeface="Cormorant Garamond Bold Italics"/>
              </a:rPr>
              <a:t>Ilașcă Marian</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320236" y="4494055"/>
            <a:ext cx="9647528" cy="5426735"/>
          </a:xfrm>
          <a:custGeom>
            <a:avLst/>
            <a:gdLst/>
            <a:ahLst/>
            <a:cxnLst/>
            <a:rect r="r" b="b" t="t" l="l"/>
            <a:pathLst>
              <a:path h="5426735" w="9647528">
                <a:moveTo>
                  <a:pt x="0" y="0"/>
                </a:moveTo>
                <a:lnTo>
                  <a:pt x="9647528" y="0"/>
                </a:lnTo>
                <a:lnTo>
                  <a:pt x="9647528" y="5426735"/>
                </a:lnTo>
                <a:lnTo>
                  <a:pt x="0" y="5426735"/>
                </a:lnTo>
                <a:lnTo>
                  <a:pt x="0" y="0"/>
                </a:lnTo>
                <a:close/>
              </a:path>
            </a:pathLst>
          </a:custGeom>
          <a:blipFill>
            <a:blip r:embed="rId2"/>
            <a:stretch>
              <a:fillRect l="0" t="0" r="0" b="0"/>
            </a:stretch>
          </a:blipFill>
        </p:spPr>
      </p:sp>
      <p:sp>
        <p:nvSpPr>
          <p:cNvPr name="TextBox 3" id="3"/>
          <p:cNvSpPr txBox="true"/>
          <p:nvPr/>
        </p:nvSpPr>
        <p:spPr>
          <a:xfrm rot="0">
            <a:off x="370822" y="281364"/>
            <a:ext cx="17546357" cy="4827753"/>
          </a:xfrm>
          <a:prstGeom prst="rect">
            <a:avLst/>
          </a:prstGeom>
        </p:spPr>
        <p:txBody>
          <a:bodyPr anchor="t" rtlCol="false" tIns="0" lIns="0" bIns="0" rIns="0">
            <a:spAutoFit/>
          </a:bodyPr>
          <a:lstStyle/>
          <a:p>
            <a:pPr algn="ctr">
              <a:lnSpc>
                <a:spcPts val="8968"/>
              </a:lnSpc>
            </a:pPr>
            <a:r>
              <a:rPr lang="en-US" b="true" sz="6405" i="true">
                <a:solidFill>
                  <a:srgbClr val="000000"/>
                </a:solidFill>
                <a:latin typeface="Cormorant Garamond Bold Italics"/>
                <a:ea typeface="Cormorant Garamond Bold Italics"/>
                <a:cs typeface="Cormorant Garamond Bold Italics"/>
                <a:sym typeface="Cormorant Garamond Bold Italics"/>
              </a:rPr>
              <a:t>Cruciadele (1096–1270):</a:t>
            </a:r>
          </a:p>
          <a:p>
            <a:pPr algn="ctr">
              <a:lnSpc>
                <a:spcPts val="5888"/>
              </a:lnSpc>
              <a:spcBef>
                <a:spcPct val="0"/>
              </a:spcBef>
            </a:pPr>
            <a:r>
              <a:rPr lang="en-US" b="true" sz="4206" i="true">
                <a:solidFill>
                  <a:srgbClr val="000000"/>
                </a:solidFill>
                <a:latin typeface="Cormorant Garamond Bold Italics"/>
                <a:ea typeface="Cormorant Garamond Bold Italics"/>
                <a:cs typeface="Cormorant Garamond Bold Italics"/>
                <a:sym typeface="Cormorant Garamond Bold Italics"/>
              </a:rPr>
              <a:t>O serie de războai</a:t>
            </a:r>
            <a:r>
              <a:rPr lang="en-US" b="true" sz="4206" i="true">
                <a:solidFill>
                  <a:srgbClr val="000000"/>
                </a:solidFill>
                <a:latin typeface="Cormorant Garamond Bold Italics"/>
                <a:ea typeface="Cormorant Garamond Bold Italics"/>
                <a:cs typeface="Cormorant Garamond Bold Italics"/>
                <a:sym typeface="Cormorant Garamond Bold Italics"/>
              </a:rPr>
              <a:t>e religioase purtate între creștini și musulmani pentru a recăpăta Țara Sfântă (Palestina). Aceste conflicte au avut implicații adânci în dezvoltarea relațiilor inter-religioase și interculturale, dar și în formarea unor noi rute comerciale și expansiunea culturală europeană.</a:t>
            </a:r>
          </a:p>
          <a:p>
            <a:pPr algn="ctr">
              <a:lnSpc>
                <a:spcPts val="5888"/>
              </a:lnSpc>
              <a:spcBef>
                <a:spcPct val="0"/>
              </a:spcBef>
            </a:pPr>
          </a:p>
        </p:txBody>
      </p:sp>
    </p:spTree>
  </p:cSld>
  <p:clrMapOvr>
    <a:masterClrMapping/>
  </p:clrMapOvr>
  <p:transition spd="slow">
    <p:fade/>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055075" y="3189457"/>
            <a:ext cx="12177850" cy="6850041"/>
          </a:xfrm>
          <a:custGeom>
            <a:avLst/>
            <a:gdLst/>
            <a:ahLst/>
            <a:cxnLst/>
            <a:rect r="r" b="b" t="t" l="l"/>
            <a:pathLst>
              <a:path h="6850041" w="12177850">
                <a:moveTo>
                  <a:pt x="0" y="0"/>
                </a:moveTo>
                <a:lnTo>
                  <a:pt x="12177850" y="0"/>
                </a:lnTo>
                <a:lnTo>
                  <a:pt x="12177850" y="6850041"/>
                </a:lnTo>
                <a:lnTo>
                  <a:pt x="0" y="6850041"/>
                </a:lnTo>
                <a:lnTo>
                  <a:pt x="0" y="0"/>
                </a:lnTo>
                <a:close/>
              </a:path>
            </a:pathLst>
          </a:custGeom>
          <a:blipFill>
            <a:blip r:embed="rId2"/>
            <a:stretch>
              <a:fillRect l="0" t="0" r="0" b="0"/>
            </a:stretch>
          </a:blipFill>
        </p:spPr>
      </p:sp>
      <p:sp>
        <p:nvSpPr>
          <p:cNvPr name="TextBox 3" id="3"/>
          <p:cNvSpPr txBox="true"/>
          <p:nvPr/>
        </p:nvSpPr>
        <p:spPr>
          <a:xfrm rot="0">
            <a:off x="370822" y="281364"/>
            <a:ext cx="17546357" cy="2598903"/>
          </a:xfrm>
          <a:prstGeom prst="rect">
            <a:avLst/>
          </a:prstGeom>
        </p:spPr>
        <p:txBody>
          <a:bodyPr anchor="t" rtlCol="false" tIns="0" lIns="0" bIns="0" rIns="0">
            <a:spAutoFit/>
          </a:bodyPr>
          <a:lstStyle/>
          <a:p>
            <a:pPr algn="ctr">
              <a:lnSpc>
                <a:spcPts val="8968"/>
              </a:lnSpc>
            </a:pPr>
            <a:r>
              <a:rPr lang="en-US" b="true" sz="6405" i="true">
                <a:solidFill>
                  <a:srgbClr val="000000"/>
                </a:solidFill>
                <a:latin typeface="Cormorant Garamond Bold Italics"/>
                <a:ea typeface="Cormorant Garamond Bold Italics"/>
                <a:cs typeface="Cormorant Garamond Bold Italics"/>
                <a:sym typeface="Cormorant Garamond Bold Italics"/>
              </a:rPr>
              <a:t>Marea Foamete (1315–1317):</a:t>
            </a:r>
          </a:p>
          <a:p>
            <a:pPr algn="ctr">
              <a:lnSpc>
                <a:spcPts val="5888"/>
              </a:lnSpc>
              <a:spcBef>
                <a:spcPct val="0"/>
              </a:spcBef>
            </a:pPr>
            <a:r>
              <a:rPr lang="en-US" b="true" sz="4206" i="true">
                <a:solidFill>
                  <a:srgbClr val="000000"/>
                </a:solidFill>
                <a:latin typeface="Cormorant Garamond Bold Italics"/>
                <a:ea typeface="Cormorant Garamond Bold Italics"/>
                <a:cs typeface="Cormorant Garamond Bold Italics"/>
                <a:sym typeface="Cormorant Garamond Bold Italics"/>
              </a:rPr>
              <a:t>O serie de recolt</a:t>
            </a:r>
            <a:r>
              <a:rPr lang="en-US" b="true" sz="4206" i="true">
                <a:solidFill>
                  <a:srgbClr val="000000"/>
                </a:solidFill>
                <a:latin typeface="Cormorant Garamond Bold Italics"/>
                <a:ea typeface="Cormorant Garamond Bold Italics"/>
                <a:cs typeface="Cormorant Garamond Bold Italics"/>
                <a:sym typeface="Cormorant Garamond Bold Italics"/>
              </a:rPr>
              <a:t>e slabe au dus la foamete severă în Europa, ceea ce a avut efecte devastatoare asupra populației și a economiei</a:t>
            </a:r>
          </a:p>
        </p:txBody>
      </p:sp>
    </p:spTree>
  </p:cSld>
  <p:clrMapOvr>
    <a:masterClrMapping/>
  </p:clrMapOvr>
  <p:transition spd="slow">
    <p:fade/>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493371" y="4044921"/>
            <a:ext cx="11301259" cy="5806022"/>
          </a:xfrm>
          <a:custGeom>
            <a:avLst/>
            <a:gdLst/>
            <a:ahLst/>
            <a:cxnLst/>
            <a:rect r="r" b="b" t="t" l="l"/>
            <a:pathLst>
              <a:path h="5806022" w="11301259">
                <a:moveTo>
                  <a:pt x="0" y="0"/>
                </a:moveTo>
                <a:lnTo>
                  <a:pt x="11301258" y="0"/>
                </a:lnTo>
                <a:lnTo>
                  <a:pt x="11301258" y="5806022"/>
                </a:lnTo>
                <a:lnTo>
                  <a:pt x="0" y="5806022"/>
                </a:lnTo>
                <a:lnTo>
                  <a:pt x="0" y="0"/>
                </a:lnTo>
                <a:close/>
              </a:path>
            </a:pathLst>
          </a:custGeom>
          <a:blipFill>
            <a:blip r:embed="rId2"/>
            <a:stretch>
              <a:fillRect l="0" t="0" r="0" b="0"/>
            </a:stretch>
          </a:blipFill>
        </p:spPr>
      </p:sp>
      <p:sp>
        <p:nvSpPr>
          <p:cNvPr name="TextBox 3" id="3"/>
          <p:cNvSpPr txBox="true"/>
          <p:nvPr/>
        </p:nvSpPr>
        <p:spPr>
          <a:xfrm rot="0">
            <a:off x="370822" y="281364"/>
            <a:ext cx="17546357" cy="3341853"/>
          </a:xfrm>
          <a:prstGeom prst="rect">
            <a:avLst/>
          </a:prstGeom>
        </p:spPr>
        <p:txBody>
          <a:bodyPr anchor="t" rtlCol="false" tIns="0" lIns="0" bIns="0" rIns="0">
            <a:spAutoFit/>
          </a:bodyPr>
          <a:lstStyle/>
          <a:p>
            <a:pPr algn="ctr">
              <a:lnSpc>
                <a:spcPts val="8968"/>
              </a:lnSpc>
            </a:pPr>
            <a:r>
              <a:rPr lang="en-US" b="true" sz="6405" i="true">
                <a:solidFill>
                  <a:srgbClr val="000000"/>
                </a:solidFill>
                <a:latin typeface="Cormorant Garamond Bold Italics"/>
                <a:ea typeface="Cormorant Garamond Bold Italics"/>
                <a:cs typeface="Cormorant Garamond Bold Italics"/>
                <a:sym typeface="Cormorant Garamond Bold Italics"/>
              </a:rPr>
              <a:t>Marea Ciumă/Ciuma Neagră(1347–1351):</a:t>
            </a:r>
          </a:p>
          <a:p>
            <a:pPr algn="ctr">
              <a:lnSpc>
                <a:spcPts val="5888"/>
              </a:lnSpc>
              <a:spcBef>
                <a:spcPct val="0"/>
              </a:spcBef>
            </a:pPr>
            <a:r>
              <a:rPr lang="en-US" b="true" sz="4206" i="true">
                <a:solidFill>
                  <a:srgbClr val="000000"/>
                </a:solidFill>
                <a:latin typeface="Cormorant Garamond Bold Italics"/>
                <a:ea typeface="Cormorant Garamond Bold Italics"/>
                <a:cs typeface="Cormorant Garamond Bold Italics"/>
                <a:sym typeface="Cormorant Garamond Bold Italics"/>
              </a:rPr>
              <a:t>Una dintre cele mai mortale pandemii din istoria om</a:t>
            </a:r>
            <a:r>
              <a:rPr lang="en-US" b="true" sz="4206" i="true">
                <a:solidFill>
                  <a:srgbClr val="000000"/>
                </a:solidFill>
                <a:latin typeface="Cormorant Garamond Bold Italics"/>
                <a:ea typeface="Cormorant Garamond Bold Italics"/>
                <a:cs typeface="Cormorant Garamond Bold Italics"/>
                <a:sym typeface="Cormorant Garamond Bold Italics"/>
              </a:rPr>
              <a:t>enirii, care a ucis aproximativ o treime din populația europeană. Ciuma a avut un impact major asupra structurii sociale și economice, fiind un factor determinant în declinul feudalismului.</a:t>
            </a:r>
          </a:p>
        </p:txBody>
      </p:sp>
    </p:spTree>
  </p:cSld>
  <p:clrMapOvr>
    <a:masterClrMapping/>
  </p:clrMapOvr>
  <p:transition spd="slow">
    <p:fade/>
  </p:transition>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493371" y="3941192"/>
            <a:ext cx="11301259" cy="5820148"/>
          </a:xfrm>
          <a:custGeom>
            <a:avLst/>
            <a:gdLst/>
            <a:ahLst/>
            <a:cxnLst/>
            <a:rect r="r" b="b" t="t" l="l"/>
            <a:pathLst>
              <a:path h="5820148" w="11301259">
                <a:moveTo>
                  <a:pt x="0" y="0"/>
                </a:moveTo>
                <a:lnTo>
                  <a:pt x="11301258" y="0"/>
                </a:lnTo>
                <a:lnTo>
                  <a:pt x="11301258" y="5820148"/>
                </a:lnTo>
                <a:lnTo>
                  <a:pt x="0" y="5820148"/>
                </a:lnTo>
                <a:lnTo>
                  <a:pt x="0" y="0"/>
                </a:lnTo>
                <a:close/>
              </a:path>
            </a:pathLst>
          </a:custGeom>
          <a:blipFill>
            <a:blip r:embed="rId2"/>
            <a:stretch>
              <a:fillRect l="0" t="0" r="0" b="0"/>
            </a:stretch>
          </a:blipFill>
        </p:spPr>
      </p:sp>
      <p:sp>
        <p:nvSpPr>
          <p:cNvPr name="TextBox 3" id="3"/>
          <p:cNvSpPr txBox="true"/>
          <p:nvPr/>
        </p:nvSpPr>
        <p:spPr>
          <a:xfrm rot="0">
            <a:off x="370822" y="281364"/>
            <a:ext cx="17546357" cy="3341853"/>
          </a:xfrm>
          <a:prstGeom prst="rect">
            <a:avLst/>
          </a:prstGeom>
        </p:spPr>
        <p:txBody>
          <a:bodyPr anchor="t" rtlCol="false" tIns="0" lIns="0" bIns="0" rIns="0">
            <a:spAutoFit/>
          </a:bodyPr>
          <a:lstStyle/>
          <a:p>
            <a:pPr algn="ctr">
              <a:lnSpc>
                <a:spcPts val="8968"/>
              </a:lnSpc>
            </a:pPr>
            <a:r>
              <a:rPr lang="en-US" b="true" sz="6405" i="true">
                <a:solidFill>
                  <a:srgbClr val="000000"/>
                </a:solidFill>
                <a:latin typeface="Cormorant Garamond Bold Italics"/>
                <a:ea typeface="Cormorant Garamond Bold Italics"/>
                <a:cs typeface="Cormorant Garamond Bold Italics"/>
                <a:sym typeface="Cormorant Garamond Bold Italics"/>
              </a:rPr>
              <a:t>Războiul de 100 de ani (1337–1453):</a:t>
            </a:r>
          </a:p>
          <a:p>
            <a:pPr algn="ctr">
              <a:lnSpc>
                <a:spcPts val="5888"/>
              </a:lnSpc>
              <a:spcBef>
                <a:spcPct val="0"/>
              </a:spcBef>
            </a:pPr>
            <a:r>
              <a:rPr lang="en-US" b="true" sz="4206" i="true">
                <a:solidFill>
                  <a:srgbClr val="000000"/>
                </a:solidFill>
                <a:latin typeface="Cormorant Garamond Bold Italics"/>
                <a:ea typeface="Cormorant Garamond Bold Italics"/>
                <a:cs typeface="Cormorant Garamond Bold Italics"/>
                <a:sym typeface="Cormorant Garamond Bold Italics"/>
              </a:rPr>
              <a:t>Un conflict lung între Anglia și Fra</a:t>
            </a:r>
            <a:r>
              <a:rPr lang="en-US" b="true" sz="4206" i="true">
                <a:solidFill>
                  <a:srgbClr val="000000"/>
                </a:solidFill>
                <a:latin typeface="Cormorant Garamond Bold Italics"/>
                <a:ea typeface="Cormorant Garamond Bold Italics"/>
                <a:cs typeface="Cormorant Garamond Bold Italics"/>
                <a:sym typeface="Cormorant Garamond Bold Italics"/>
              </a:rPr>
              <a:t>nța, care a avut atât cauze teritoriale și economice, cât și politice. Războiul a dus la schimbări importante în structura feudală și la ascensiunea națiunilor moderne.</a:t>
            </a:r>
          </a:p>
        </p:txBody>
      </p:sp>
    </p:spTree>
  </p:cSld>
  <p:clrMapOvr>
    <a:masterClrMapping/>
  </p:clrMapOvr>
  <p:transition spd="slow">
    <p:fade/>
  </p:transition>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835287" y="3930042"/>
            <a:ext cx="10617426" cy="5972302"/>
          </a:xfrm>
          <a:custGeom>
            <a:avLst/>
            <a:gdLst/>
            <a:ahLst/>
            <a:cxnLst/>
            <a:rect r="r" b="b" t="t" l="l"/>
            <a:pathLst>
              <a:path h="5972302" w="10617426">
                <a:moveTo>
                  <a:pt x="0" y="0"/>
                </a:moveTo>
                <a:lnTo>
                  <a:pt x="10617426" y="0"/>
                </a:lnTo>
                <a:lnTo>
                  <a:pt x="10617426" y="5972302"/>
                </a:lnTo>
                <a:lnTo>
                  <a:pt x="0" y="5972302"/>
                </a:lnTo>
                <a:lnTo>
                  <a:pt x="0" y="0"/>
                </a:lnTo>
                <a:close/>
              </a:path>
            </a:pathLst>
          </a:custGeom>
          <a:blipFill>
            <a:blip r:embed="rId2"/>
            <a:stretch>
              <a:fillRect l="0" t="0" r="0" b="0"/>
            </a:stretch>
          </a:blipFill>
        </p:spPr>
      </p:sp>
      <p:sp>
        <p:nvSpPr>
          <p:cNvPr name="TextBox 3" id="3"/>
          <p:cNvSpPr txBox="true"/>
          <p:nvPr/>
        </p:nvSpPr>
        <p:spPr>
          <a:xfrm rot="0">
            <a:off x="370822" y="281364"/>
            <a:ext cx="17546357" cy="3341853"/>
          </a:xfrm>
          <a:prstGeom prst="rect">
            <a:avLst/>
          </a:prstGeom>
        </p:spPr>
        <p:txBody>
          <a:bodyPr anchor="t" rtlCol="false" tIns="0" lIns="0" bIns="0" rIns="0">
            <a:spAutoFit/>
          </a:bodyPr>
          <a:lstStyle/>
          <a:p>
            <a:pPr algn="ctr">
              <a:lnSpc>
                <a:spcPts val="8968"/>
              </a:lnSpc>
            </a:pPr>
            <a:r>
              <a:rPr lang="en-US" b="true" sz="6405" i="true">
                <a:solidFill>
                  <a:srgbClr val="000000"/>
                </a:solidFill>
                <a:latin typeface="Cormorant Garamond Bold Italics"/>
                <a:ea typeface="Cormorant Garamond Bold Italics"/>
                <a:cs typeface="Cormorant Garamond Bold Italics"/>
                <a:sym typeface="Cormorant Garamond Bold Italics"/>
              </a:rPr>
              <a:t>Inventarea tiparului (1440):</a:t>
            </a:r>
          </a:p>
          <a:p>
            <a:pPr algn="ctr">
              <a:lnSpc>
                <a:spcPts val="5888"/>
              </a:lnSpc>
              <a:spcBef>
                <a:spcPct val="0"/>
              </a:spcBef>
            </a:pPr>
            <a:r>
              <a:rPr lang="en-US" b="true" sz="4206" i="true">
                <a:solidFill>
                  <a:srgbClr val="000000"/>
                </a:solidFill>
                <a:latin typeface="Cormorant Garamond Bold Italics"/>
                <a:ea typeface="Cormorant Garamond Bold Italics"/>
                <a:cs typeface="Cormorant Garamond Bold Italics"/>
                <a:sym typeface="Cormorant Garamond Bold Italics"/>
              </a:rPr>
              <a:t>Johann Gutenberg a inventat tiparul cu litere mobile</a:t>
            </a:r>
            <a:r>
              <a:rPr lang="en-US" b="true" sz="4206" i="true">
                <a:solidFill>
                  <a:srgbClr val="000000"/>
                </a:solidFill>
                <a:latin typeface="Cormorant Garamond Bold Italics"/>
                <a:ea typeface="Cormorant Garamond Bold Italics"/>
                <a:cs typeface="Cormorant Garamond Bold Italics"/>
                <a:sym typeface="Cormorant Garamond Bold Italics"/>
              </a:rPr>
              <a:t>, ceea ce a revoluționat modul în care informațiile erau transmise. Tiparul a contribuit la răspândirea ideilor Renașterii și a ajutat la promovarea literaturii și educației în Europa.</a:t>
            </a:r>
          </a:p>
        </p:txBody>
      </p:sp>
    </p:spTree>
  </p:cSld>
  <p:clrMapOvr>
    <a:masterClrMapping/>
  </p:clrMapOvr>
  <p:transition spd="slow">
    <p:fade/>
  </p:transition>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04275" y="3185985"/>
            <a:ext cx="6392524" cy="2924703"/>
            <a:chOff x="0" y="0"/>
            <a:chExt cx="1524223" cy="697361"/>
          </a:xfrm>
        </p:grpSpPr>
        <p:sp>
          <p:nvSpPr>
            <p:cNvPr name="Freeform 3" id="3"/>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4" id="4"/>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9588422" y="3185985"/>
            <a:ext cx="6392524" cy="2924703"/>
            <a:chOff x="0" y="0"/>
            <a:chExt cx="1524223" cy="697361"/>
          </a:xfrm>
        </p:grpSpPr>
        <p:sp>
          <p:nvSpPr>
            <p:cNvPr name="Freeform 6" id="6"/>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7" id="7"/>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307054" y="6845911"/>
            <a:ext cx="6392524" cy="2924703"/>
            <a:chOff x="0" y="0"/>
            <a:chExt cx="1524223" cy="697361"/>
          </a:xfrm>
        </p:grpSpPr>
        <p:sp>
          <p:nvSpPr>
            <p:cNvPr name="Freeform 9" id="9"/>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10" id="10"/>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11191201" y="6845911"/>
            <a:ext cx="6392524" cy="2924703"/>
            <a:chOff x="0" y="0"/>
            <a:chExt cx="1524223" cy="697361"/>
          </a:xfrm>
        </p:grpSpPr>
        <p:sp>
          <p:nvSpPr>
            <p:cNvPr name="Freeform 12" id="12"/>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13" id="13"/>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sp>
        <p:nvSpPr>
          <p:cNvPr name="Freeform 14" id="14"/>
          <p:cNvSpPr/>
          <p:nvPr/>
        </p:nvSpPr>
        <p:spPr>
          <a:xfrm flipH="false" flipV="false" rot="0">
            <a:off x="5804383" y="2820013"/>
            <a:ext cx="1751092" cy="3391946"/>
          </a:xfrm>
          <a:custGeom>
            <a:avLst/>
            <a:gdLst/>
            <a:ahLst/>
            <a:cxnLst/>
            <a:rect r="r" b="b" t="t" l="l"/>
            <a:pathLst>
              <a:path h="3391946" w="1751092">
                <a:moveTo>
                  <a:pt x="0" y="0"/>
                </a:moveTo>
                <a:lnTo>
                  <a:pt x="1751092" y="0"/>
                </a:lnTo>
                <a:lnTo>
                  <a:pt x="1751092" y="3391945"/>
                </a:lnTo>
                <a:lnTo>
                  <a:pt x="0" y="3391945"/>
                </a:lnTo>
                <a:lnTo>
                  <a:pt x="0" y="0"/>
                </a:lnTo>
                <a:close/>
              </a:path>
            </a:pathLst>
          </a:custGeom>
          <a:blipFill>
            <a:blip r:embed="rId2"/>
            <a:stretch>
              <a:fillRect l="0" t="0" r="0" b="0"/>
            </a:stretch>
          </a:blipFill>
          <a:ln cap="sq">
            <a:noFill/>
            <a:prstDash val="solid"/>
            <a:miter/>
          </a:ln>
        </p:spPr>
      </p:sp>
      <p:sp>
        <p:nvSpPr>
          <p:cNvPr name="Freeform 15" id="15"/>
          <p:cNvSpPr/>
          <p:nvPr/>
        </p:nvSpPr>
        <p:spPr>
          <a:xfrm flipH="false" flipV="false" rot="0">
            <a:off x="13782489" y="2885310"/>
            <a:ext cx="2798653" cy="3141613"/>
          </a:xfrm>
          <a:custGeom>
            <a:avLst/>
            <a:gdLst/>
            <a:ahLst/>
            <a:cxnLst/>
            <a:rect r="r" b="b" t="t" l="l"/>
            <a:pathLst>
              <a:path h="3141613" w="2798653">
                <a:moveTo>
                  <a:pt x="0" y="0"/>
                </a:moveTo>
                <a:lnTo>
                  <a:pt x="2798654" y="0"/>
                </a:lnTo>
                <a:lnTo>
                  <a:pt x="2798654" y="3141613"/>
                </a:lnTo>
                <a:lnTo>
                  <a:pt x="0" y="3141613"/>
                </a:lnTo>
                <a:lnTo>
                  <a:pt x="0" y="0"/>
                </a:lnTo>
                <a:close/>
              </a:path>
            </a:pathLst>
          </a:custGeom>
          <a:blipFill>
            <a:blip r:embed="rId3"/>
            <a:stretch>
              <a:fillRect l="0" t="0" r="0" b="0"/>
            </a:stretch>
          </a:blipFill>
          <a:ln cap="sq">
            <a:noFill/>
            <a:prstDash val="solid"/>
            <a:miter/>
          </a:ln>
        </p:spPr>
      </p:sp>
      <p:sp>
        <p:nvSpPr>
          <p:cNvPr name="Freeform 16" id="16"/>
          <p:cNvSpPr/>
          <p:nvPr/>
        </p:nvSpPr>
        <p:spPr>
          <a:xfrm flipH="false" flipV="false" rot="0">
            <a:off x="2226704" y="6963774"/>
            <a:ext cx="2668811" cy="2688978"/>
          </a:xfrm>
          <a:custGeom>
            <a:avLst/>
            <a:gdLst/>
            <a:ahLst/>
            <a:cxnLst/>
            <a:rect r="r" b="b" t="t" l="l"/>
            <a:pathLst>
              <a:path h="2688978" w="2668811">
                <a:moveTo>
                  <a:pt x="0" y="0"/>
                </a:moveTo>
                <a:lnTo>
                  <a:pt x="2668811" y="0"/>
                </a:lnTo>
                <a:lnTo>
                  <a:pt x="2668811" y="2688978"/>
                </a:lnTo>
                <a:lnTo>
                  <a:pt x="0" y="2688978"/>
                </a:lnTo>
                <a:lnTo>
                  <a:pt x="0" y="0"/>
                </a:lnTo>
                <a:close/>
              </a:path>
            </a:pathLst>
          </a:custGeom>
          <a:blipFill>
            <a:blip r:embed="rId4"/>
            <a:stretch>
              <a:fillRect l="0" t="0" r="0" b="0"/>
            </a:stretch>
          </a:blipFill>
          <a:ln cap="sq">
            <a:noFill/>
            <a:prstDash val="solid"/>
            <a:miter/>
          </a:ln>
        </p:spPr>
      </p:sp>
      <p:sp>
        <p:nvSpPr>
          <p:cNvPr name="Freeform 17" id="17"/>
          <p:cNvSpPr/>
          <p:nvPr/>
        </p:nvSpPr>
        <p:spPr>
          <a:xfrm flipH="false" flipV="false" rot="0">
            <a:off x="10885426" y="6211958"/>
            <a:ext cx="2663439" cy="3842502"/>
          </a:xfrm>
          <a:custGeom>
            <a:avLst/>
            <a:gdLst/>
            <a:ahLst/>
            <a:cxnLst/>
            <a:rect r="r" b="b" t="t" l="l"/>
            <a:pathLst>
              <a:path h="3842502" w="2663439">
                <a:moveTo>
                  <a:pt x="0" y="0"/>
                </a:moveTo>
                <a:lnTo>
                  <a:pt x="2663439" y="0"/>
                </a:lnTo>
                <a:lnTo>
                  <a:pt x="2663439" y="3842502"/>
                </a:lnTo>
                <a:lnTo>
                  <a:pt x="0" y="3842502"/>
                </a:lnTo>
                <a:lnTo>
                  <a:pt x="0" y="0"/>
                </a:lnTo>
                <a:close/>
              </a:path>
            </a:pathLst>
          </a:custGeom>
          <a:blipFill>
            <a:blip r:embed="rId5"/>
            <a:stretch>
              <a:fillRect l="0" t="0" r="0" b="0"/>
            </a:stretch>
          </a:blipFill>
          <a:ln cap="sq">
            <a:noFill/>
            <a:prstDash val="solid"/>
            <a:miter/>
          </a:ln>
        </p:spPr>
      </p:sp>
      <p:sp>
        <p:nvSpPr>
          <p:cNvPr name="TextBox 18" id="18"/>
          <p:cNvSpPr txBox="true"/>
          <p:nvPr/>
        </p:nvSpPr>
        <p:spPr>
          <a:xfrm rot="0">
            <a:off x="3561109" y="1592690"/>
            <a:ext cx="11165781" cy="1227323"/>
          </a:xfrm>
          <a:prstGeom prst="rect">
            <a:avLst/>
          </a:prstGeom>
        </p:spPr>
        <p:txBody>
          <a:bodyPr anchor="t" rtlCol="false" tIns="0" lIns="0" bIns="0" rIns="0">
            <a:spAutoFit/>
          </a:bodyPr>
          <a:lstStyle/>
          <a:p>
            <a:pPr algn="ctr">
              <a:lnSpc>
                <a:spcPts val="10052"/>
              </a:lnSpc>
              <a:spcBef>
                <a:spcPct val="0"/>
              </a:spcBef>
            </a:pPr>
            <a:r>
              <a:rPr lang="en-US" b="true" sz="7180" i="true">
                <a:solidFill>
                  <a:srgbClr val="694634"/>
                </a:solidFill>
                <a:latin typeface="Cormorant Garamond Bold Italics"/>
                <a:ea typeface="Cormorant Garamond Bold Italics"/>
                <a:cs typeface="Cormorant Garamond Bold Italics"/>
                <a:sym typeface="Cormorant Garamond Bold Italics"/>
              </a:rPr>
              <a:t>vom aborda următoarele subiecte:</a:t>
            </a:r>
          </a:p>
        </p:txBody>
      </p:sp>
      <p:sp>
        <p:nvSpPr>
          <p:cNvPr name="TextBox 19" id="19"/>
          <p:cNvSpPr txBox="true"/>
          <p:nvPr/>
        </p:nvSpPr>
        <p:spPr>
          <a:xfrm rot="0">
            <a:off x="991643" y="286353"/>
            <a:ext cx="16304713" cy="1779969"/>
          </a:xfrm>
          <a:prstGeom prst="rect">
            <a:avLst/>
          </a:prstGeom>
        </p:spPr>
        <p:txBody>
          <a:bodyPr anchor="t" rtlCol="false" tIns="0" lIns="0" bIns="0" rIns="0">
            <a:spAutoFit/>
          </a:bodyPr>
          <a:lstStyle/>
          <a:p>
            <a:pPr algn="ctr">
              <a:lnSpc>
                <a:spcPts val="14639"/>
              </a:lnSpc>
              <a:spcBef>
                <a:spcPct val="0"/>
              </a:spcBef>
            </a:pPr>
            <a:r>
              <a:rPr lang="en-US" sz="10456">
                <a:solidFill>
                  <a:srgbClr val="938279"/>
                </a:solidFill>
                <a:latin typeface="League Spartan"/>
                <a:ea typeface="League Spartan"/>
                <a:cs typeface="League Spartan"/>
                <a:sym typeface="League Spartan"/>
              </a:rPr>
              <a:t>În cele ce urmează...</a:t>
            </a:r>
          </a:p>
        </p:txBody>
      </p:sp>
      <p:sp>
        <p:nvSpPr>
          <p:cNvPr name="TextBox 20" id="20"/>
          <p:cNvSpPr txBox="true"/>
          <p:nvPr/>
        </p:nvSpPr>
        <p:spPr>
          <a:xfrm rot="0">
            <a:off x="1463746" y="3557933"/>
            <a:ext cx="4340636" cy="209866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Contextul istoric și social al Evului Mediu</a:t>
            </a:r>
          </a:p>
        </p:txBody>
      </p:sp>
      <p:sp>
        <p:nvSpPr>
          <p:cNvPr name="TextBox 21" id="21"/>
          <p:cNvSpPr txBox="true"/>
          <p:nvPr/>
        </p:nvSpPr>
        <p:spPr>
          <a:xfrm rot="0">
            <a:off x="10046827" y="3556141"/>
            <a:ext cx="4340636" cy="209866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Evenimente importante din Evul Mediu</a:t>
            </a:r>
          </a:p>
        </p:txBody>
      </p:sp>
      <p:sp>
        <p:nvSpPr>
          <p:cNvPr name="TextBox 22" id="22"/>
          <p:cNvSpPr txBox="true"/>
          <p:nvPr/>
        </p:nvSpPr>
        <p:spPr>
          <a:xfrm rot="0">
            <a:off x="4358941" y="7568493"/>
            <a:ext cx="4340636" cy="139381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Li</a:t>
            </a:r>
            <a:r>
              <a:rPr lang="en-US" sz="4000">
                <a:solidFill>
                  <a:srgbClr val="FFFFFF"/>
                </a:solidFill>
                <a:latin typeface="League Spartan"/>
                <a:ea typeface="League Spartan"/>
                <a:cs typeface="League Spartan"/>
                <a:sym typeface="League Spartan"/>
              </a:rPr>
              <a:t>teratura Medievală</a:t>
            </a:r>
          </a:p>
        </p:txBody>
      </p:sp>
      <p:sp>
        <p:nvSpPr>
          <p:cNvPr name="TextBox 23" id="23"/>
          <p:cNvSpPr txBox="true"/>
          <p:nvPr/>
        </p:nvSpPr>
        <p:spPr>
          <a:xfrm rot="0">
            <a:off x="13011498" y="7568493"/>
            <a:ext cx="4340636" cy="139381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Au</a:t>
            </a:r>
            <a:r>
              <a:rPr lang="en-US" sz="4000">
                <a:solidFill>
                  <a:srgbClr val="FFFFFF"/>
                </a:solidFill>
                <a:latin typeface="League Spartan"/>
                <a:ea typeface="League Spartan"/>
                <a:cs typeface="League Spartan"/>
                <a:sym typeface="League Spartan"/>
              </a:rPr>
              <a:t>tori importanți</a:t>
            </a:r>
          </a:p>
        </p:txBody>
      </p:sp>
    </p:spTree>
  </p:cSld>
  <p:clrMapOvr>
    <a:masterClrMapping/>
  </p:clrMapOvr>
  <p:transition spd="slow">
    <p:fade/>
  </p:transition>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0280" y="1028700"/>
            <a:ext cx="17987440" cy="8229600"/>
            <a:chOff x="0" y="0"/>
            <a:chExt cx="1524223" cy="697361"/>
          </a:xfrm>
        </p:grpSpPr>
        <p:sp>
          <p:nvSpPr>
            <p:cNvPr name="Freeform 3" id="3"/>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4" id="4"/>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3037106" y="3093583"/>
            <a:ext cx="12213789" cy="3890284"/>
          </a:xfrm>
          <a:prstGeom prst="rect">
            <a:avLst/>
          </a:prstGeom>
        </p:spPr>
        <p:txBody>
          <a:bodyPr anchor="t" rtlCol="false" tIns="0" lIns="0" bIns="0" rIns="0">
            <a:spAutoFit/>
          </a:bodyPr>
          <a:lstStyle/>
          <a:p>
            <a:pPr algn="ctr">
              <a:lnSpc>
                <a:spcPts val="15759"/>
              </a:lnSpc>
            </a:pPr>
            <a:r>
              <a:rPr lang="en-US" sz="11256">
                <a:solidFill>
                  <a:srgbClr val="FFFFFF"/>
                </a:solidFill>
                <a:latin typeface="League Spartan"/>
                <a:ea typeface="League Spartan"/>
                <a:cs typeface="League Spartan"/>
                <a:sym typeface="League Spartan"/>
              </a:rPr>
              <a:t>Literatura</a:t>
            </a:r>
          </a:p>
          <a:p>
            <a:pPr algn="ctr">
              <a:lnSpc>
                <a:spcPts val="15759"/>
              </a:lnSpc>
              <a:spcBef>
                <a:spcPct val="0"/>
              </a:spcBef>
            </a:pPr>
            <a:r>
              <a:rPr lang="en-US" sz="11256">
                <a:solidFill>
                  <a:srgbClr val="FFFFFF"/>
                </a:solidFill>
                <a:latin typeface="League Spartan"/>
                <a:ea typeface="League Spartan"/>
                <a:cs typeface="League Spartan"/>
                <a:sym typeface="League Spartan"/>
              </a:rPr>
              <a:t>Medievală</a:t>
            </a:r>
          </a:p>
        </p:txBody>
      </p:sp>
      <p:sp>
        <p:nvSpPr>
          <p:cNvPr name="Freeform 6" id="6"/>
          <p:cNvSpPr/>
          <p:nvPr/>
        </p:nvSpPr>
        <p:spPr>
          <a:xfrm flipH="false" flipV="false" rot="0">
            <a:off x="13381620" y="5143500"/>
            <a:ext cx="4756100" cy="4792041"/>
          </a:xfrm>
          <a:custGeom>
            <a:avLst/>
            <a:gdLst/>
            <a:ahLst/>
            <a:cxnLst/>
            <a:rect r="r" b="b" t="t" l="l"/>
            <a:pathLst>
              <a:path h="4792041" w="4756100">
                <a:moveTo>
                  <a:pt x="0" y="0"/>
                </a:moveTo>
                <a:lnTo>
                  <a:pt x="4756100" y="0"/>
                </a:lnTo>
                <a:lnTo>
                  <a:pt x="4756100" y="4792041"/>
                </a:lnTo>
                <a:lnTo>
                  <a:pt x="0" y="4792041"/>
                </a:lnTo>
                <a:lnTo>
                  <a:pt x="0" y="0"/>
                </a:lnTo>
                <a:close/>
              </a:path>
            </a:pathLst>
          </a:custGeom>
          <a:blipFill>
            <a:blip r:embed="rId2"/>
            <a:stretch>
              <a:fillRect l="0" t="0" r="0" b="0"/>
            </a:stretch>
          </a:blipFill>
          <a:ln cap="sq">
            <a:noFill/>
            <a:prstDash val="solid"/>
            <a:miter/>
          </a:ln>
        </p:spPr>
      </p:sp>
    </p:spTree>
  </p:cSld>
  <p:clrMapOvr>
    <a:masterClrMapping/>
  </p:clrMapOvr>
  <p:transition spd="slow">
    <p:fade/>
  </p:transition>
</p:sld>
</file>

<file path=ppt/slides/slide1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84242" y="1241425"/>
            <a:ext cx="17719516" cy="7727950"/>
          </a:xfrm>
          <a:prstGeom prst="rect">
            <a:avLst/>
          </a:prstGeom>
        </p:spPr>
        <p:txBody>
          <a:bodyPr anchor="t" rtlCol="false" tIns="0" lIns="0" bIns="0" rIns="0">
            <a:spAutoFit/>
          </a:bodyPr>
          <a:lstStyle/>
          <a:p>
            <a:pPr algn="ctr">
              <a:lnSpc>
                <a:spcPts val="5599"/>
              </a:lnSpc>
            </a:pPr>
            <a:r>
              <a:rPr lang="en-US" b="true" sz="3999" i="true">
                <a:solidFill>
                  <a:srgbClr val="000000"/>
                </a:solidFill>
                <a:latin typeface="Cormorant Garamond Bold Italics"/>
                <a:ea typeface="Cormorant Garamond Bold Italics"/>
                <a:cs typeface="Cormorant Garamond Bold Italics"/>
                <a:sym typeface="Cormorant Garamond Bold Italics"/>
              </a:rPr>
              <a:t>În literatura Evului Mediu, principalele teme erau religia, onoarea, cavalerismul și lupta dintre bine și rău. Formele literare cele mai caracteristice erau epopeile, legendele și romanele cavaleresti. Câteva lucruri esențiale includ:</a:t>
            </a:r>
          </a:p>
          <a:p>
            <a:pPr algn="ctr">
              <a:lnSpc>
                <a:spcPts val="5599"/>
              </a:lnSpc>
            </a:pPr>
          </a:p>
          <a:p>
            <a:pPr algn="ctr">
              <a:lnSpc>
                <a:spcPts val="5599"/>
              </a:lnSpc>
            </a:pPr>
            <a:r>
              <a:rPr lang="en-US" b="true" sz="3999" i="true">
                <a:solidFill>
                  <a:srgbClr val="000000"/>
                </a:solidFill>
                <a:latin typeface="Cormorant Garamond Bold Italics"/>
                <a:ea typeface="Cormorant Garamond Bold Italics"/>
                <a:cs typeface="Cormorant Garamond Bold Italics"/>
                <a:sym typeface="Cormorant Garamond Bold Italics"/>
              </a:rPr>
              <a:t>Epopeea medievală: Multe dintre lucrările literare medievale sunt epopei care evocă realizările eroilor sau ale națiunilor. Un exemplu celebru este „Cântecul lui Roland”, o epopee franceză care relatează faptele unui cavaler din timpul domniei lui Carol cel Mare.</a:t>
            </a:r>
          </a:p>
          <a:p>
            <a:pPr algn="ctr">
              <a:lnSpc>
                <a:spcPts val="5599"/>
              </a:lnSpc>
            </a:pPr>
          </a:p>
          <a:p>
            <a:pPr algn="ctr">
              <a:lnSpc>
                <a:spcPts val="5599"/>
              </a:lnSpc>
              <a:spcBef>
                <a:spcPct val="0"/>
              </a:spcBef>
            </a:pPr>
            <a:r>
              <a:rPr lang="en-US" b="true" sz="3999" i="true">
                <a:solidFill>
                  <a:srgbClr val="000000"/>
                </a:solidFill>
                <a:latin typeface="Cormorant Garamond Bold Italics"/>
                <a:ea typeface="Cormorant Garamond Bold Italics"/>
                <a:cs typeface="Cormorant Garamond Bold Italics"/>
                <a:sym typeface="Cormorant Garamond Bold Italics"/>
              </a:rPr>
              <a:t>Romanele cavaleresti: Acestea descriu aventurile cavalerilor care caută onoruri și își demonstrează curajul, dar și iubirea pentru doamnele lor. Exemplele includ „Lancelot” sau „Tristan și Isolda”.</a:t>
            </a:r>
          </a:p>
        </p:txBody>
      </p:sp>
    </p:spTree>
  </p:cSld>
  <p:clrMapOvr>
    <a:masterClrMapping/>
  </p:clrMapOvr>
  <p:transition spd="slow">
    <p:fade/>
  </p:transition>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260350"/>
            <a:ext cx="6889502" cy="9669602"/>
          </a:xfrm>
          <a:custGeom>
            <a:avLst/>
            <a:gdLst/>
            <a:ahLst/>
            <a:cxnLst/>
            <a:rect r="r" b="b" t="t" l="l"/>
            <a:pathLst>
              <a:path h="9669602" w="6889502">
                <a:moveTo>
                  <a:pt x="0" y="0"/>
                </a:moveTo>
                <a:lnTo>
                  <a:pt x="6889502" y="0"/>
                </a:lnTo>
                <a:lnTo>
                  <a:pt x="6889502" y="9669602"/>
                </a:lnTo>
                <a:lnTo>
                  <a:pt x="0" y="9669602"/>
                </a:lnTo>
                <a:lnTo>
                  <a:pt x="0" y="0"/>
                </a:lnTo>
                <a:close/>
              </a:path>
            </a:pathLst>
          </a:custGeom>
          <a:blipFill>
            <a:blip r:embed="rId2"/>
            <a:stretch>
              <a:fillRect l="0" t="-2197" r="0" b="-2197"/>
            </a:stretch>
          </a:blipFill>
        </p:spPr>
      </p:sp>
      <p:sp>
        <p:nvSpPr>
          <p:cNvPr name="TextBox 3" id="3"/>
          <p:cNvSpPr txBox="true"/>
          <p:nvPr/>
        </p:nvSpPr>
        <p:spPr>
          <a:xfrm rot="0">
            <a:off x="9376193" y="184150"/>
            <a:ext cx="8611378" cy="9842500"/>
          </a:xfrm>
          <a:prstGeom prst="rect">
            <a:avLst/>
          </a:prstGeom>
        </p:spPr>
        <p:txBody>
          <a:bodyPr anchor="t" rtlCol="false" tIns="0" lIns="0" bIns="0" rIns="0">
            <a:spAutoFit/>
          </a:bodyPr>
          <a:lstStyle/>
          <a:p>
            <a:pPr algn="l">
              <a:lnSpc>
                <a:spcPts val="5599"/>
              </a:lnSpc>
            </a:pPr>
            <a:r>
              <a:rPr lang="en-US" sz="3999" i="true" b="true">
                <a:solidFill>
                  <a:srgbClr val="000000"/>
                </a:solidFill>
                <a:latin typeface="Cormorant Garamond Bold Italics"/>
                <a:ea typeface="Cormorant Garamond Bold Italics"/>
                <a:cs typeface="Cormorant Garamond Bold Italics"/>
                <a:sym typeface="Cormorant Garamond Bold Italics"/>
              </a:rPr>
              <a:t>Literatura religioasă: Evul Mediu a fost o perioadă dominant religioasă, iar multe lucrări literare reflectau învățăturile Bisericii. Cărți precum „Divina Comedie” a lui Dante Alighieri (1308–1320) sunt exemple de lucrări care integrează viziuni religioase cu explorarea umană a moralității, sinelui și mântuirii.</a:t>
            </a:r>
          </a:p>
          <a:p>
            <a:pPr algn="l">
              <a:lnSpc>
                <a:spcPts val="5599"/>
              </a:lnSpc>
            </a:pPr>
          </a:p>
          <a:p>
            <a:pPr algn="l">
              <a:lnSpc>
                <a:spcPts val="5599"/>
              </a:lnSpc>
              <a:spcBef>
                <a:spcPct val="0"/>
              </a:spcBef>
            </a:pPr>
            <a:r>
              <a:rPr lang="en-US" b="true" sz="3999" i="true">
                <a:solidFill>
                  <a:srgbClr val="000000"/>
                </a:solidFill>
                <a:latin typeface="Cormorant Garamond Bold Italics"/>
                <a:ea typeface="Cormorant Garamond Bold Italics"/>
                <a:cs typeface="Cormorant Garamond Bold Italics"/>
                <a:sym typeface="Cormorant Garamond Bold Italics"/>
              </a:rPr>
              <a:t>* *Literatura în limbi vernaculare*: Deși latina era limba literară dominantă, treptat au început să apară lucrări în limbi vernaculare, cum ar fi franceza, engleza sau italiană, iar acest lucru a dus la dezvoltarea literaturii naționale.</a:t>
            </a:r>
          </a:p>
        </p:txBody>
      </p:sp>
    </p:spTree>
  </p:cSld>
  <p:clrMapOvr>
    <a:masterClrMapping/>
  </p:clrMapOvr>
  <p:transition spd="slow">
    <p:fade/>
  </p:transition>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04275" y="3185985"/>
            <a:ext cx="6392524" cy="2924703"/>
            <a:chOff x="0" y="0"/>
            <a:chExt cx="1524223" cy="697361"/>
          </a:xfrm>
        </p:grpSpPr>
        <p:sp>
          <p:nvSpPr>
            <p:cNvPr name="Freeform 3" id="3"/>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4" id="4"/>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9588422" y="3185985"/>
            <a:ext cx="6392524" cy="2924703"/>
            <a:chOff x="0" y="0"/>
            <a:chExt cx="1524223" cy="697361"/>
          </a:xfrm>
        </p:grpSpPr>
        <p:sp>
          <p:nvSpPr>
            <p:cNvPr name="Freeform 6" id="6"/>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7" id="7"/>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307054" y="6845911"/>
            <a:ext cx="6392524" cy="2924703"/>
            <a:chOff x="0" y="0"/>
            <a:chExt cx="1524223" cy="697361"/>
          </a:xfrm>
        </p:grpSpPr>
        <p:sp>
          <p:nvSpPr>
            <p:cNvPr name="Freeform 9" id="9"/>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10" id="10"/>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11191201" y="6845911"/>
            <a:ext cx="6392524" cy="2924703"/>
            <a:chOff x="0" y="0"/>
            <a:chExt cx="1524223" cy="697361"/>
          </a:xfrm>
        </p:grpSpPr>
        <p:sp>
          <p:nvSpPr>
            <p:cNvPr name="Freeform 12" id="12"/>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13" id="13"/>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sp>
        <p:nvSpPr>
          <p:cNvPr name="Freeform 14" id="14"/>
          <p:cNvSpPr/>
          <p:nvPr/>
        </p:nvSpPr>
        <p:spPr>
          <a:xfrm flipH="false" flipV="false" rot="0">
            <a:off x="5804383" y="2820013"/>
            <a:ext cx="1751092" cy="3391946"/>
          </a:xfrm>
          <a:custGeom>
            <a:avLst/>
            <a:gdLst/>
            <a:ahLst/>
            <a:cxnLst/>
            <a:rect r="r" b="b" t="t" l="l"/>
            <a:pathLst>
              <a:path h="3391946" w="1751092">
                <a:moveTo>
                  <a:pt x="0" y="0"/>
                </a:moveTo>
                <a:lnTo>
                  <a:pt x="1751092" y="0"/>
                </a:lnTo>
                <a:lnTo>
                  <a:pt x="1751092" y="3391945"/>
                </a:lnTo>
                <a:lnTo>
                  <a:pt x="0" y="3391945"/>
                </a:lnTo>
                <a:lnTo>
                  <a:pt x="0" y="0"/>
                </a:lnTo>
                <a:close/>
              </a:path>
            </a:pathLst>
          </a:custGeom>
          <a:blipFill>
            <a:blip r:embed="rId2"/>
            <a:stretch>
              <a:fillRect l="0" t="0" r="0" b="0"/>
            </a:stretch>
          </a:blipFill>
          <a:ln cap="sq">
            <a:noFill/>
            <a:prstDash val="solid"/>
            <a:miter/>
          </a:ln>
        </p:spPr>
      </p:sp>
      <p:sp>
        <p:nvSpPr>
          <p:cNvPr name="Freeform 15" id="15"/>
          <p:cNvSpPr/>
          <p:nvPr/>
        </p:nvSpPr>
        <p:spPr>
          <a:xfrm flipH="false" flipV="false" rot="0">
            <a:off x="13782489" y="2885310"/>
            <a:ext cx="2798653" cy="3141613"/>
          </a:xfrm>
          <a:custGeom>
            <a:avLst/>
            <a:gdLst/>
            <a:ahLst/>
            <a:cxnLst/>
            <a:rect r="r" b="b" t="t" l="l"/>
            <a:pathLst>
              <a:path h="3141613" w="2798653">
                <a:moveTo>
                  <a:pt x="0" y="0"/>
                </a:moveTo>
                <a:lnTo>
                  <a:pt x="2798654" y="0"/>
                </a:lnTo>
                <a:lnTo>
                  <a:pt x="2798654" y="3141613"/>
                </a:lnTo>
                <a:lnTo>
                  <a:pt x="0" y="3141613"/>
                </a:lnTo>
                <a:lnTo>
                  <a:pt x="0" y="0"/>
                </a:lnTo>
                <a:close/>
              </a:path>
            </a:pathLst>
          </a:custGeom>
          <a:blipFill>
            <a:blip r:embed="rId3"/>
            <a:stretch>
              <a:fillRect l="0" t="0" r="0" b="0"/>
            </a:stretch>
          </a:blipFill>
          <a:ln cap="sq">
            <a:noFill/>
            <a:prstDash val="solid"/>
            <a:miter/>
          </a:ln>
        </p:spPr>
      </p:sp>
      <p:sp>
        <p:nvSpPr>
          <p:cNvPr name="Freeform 16" id="16"/>
          <p:cNvSpPr/>
          <p:nvPr/>
        </p:nvSpPr>
        <p:spPr>
          <a:xfrm flipH="false" flipV="false" rot="0">
            <a:off x="2226704" y="6963774"/>
            <a:ext cx="2668811" cy="2688978"/>
          </a:xfrm>
          <a:custGeom>
            <a:avLst/>
            <a:gdLst/>
            <a:ahLst/>
            <a:cxnLst/>
            <a:rect r="r" b="b" t="t" l="l"/>
            <a:pathLst>
              <a:path h="2688978" w="2668811">
                <a:moveTo>
                  <a:pt x="0" y="0"/>
                </a:moveTo>
                <a:lnTo>
                  <a:pt x="2668811" y="0"/>
                </a:lnTo>
                <a:lnTo>
                  <a:pt x="2668811" y="2688978"/>
                </a:lnTo>
                <a:lnTo>
                  <a:pt x="0" y="2688978"/>
                </a:lnTo>
                <a:lnTo>
                  <a:pt x="0" y="0"/>
                </a:lnTo>
                <a:close/>
              </a:path>
            </a:pathLst>
          </a:custGeom>
          <a:blipFill>
            <a:blip r:embed="rId4"/>
            <a:stretch>
              <a:fillRect l="0" t="0" r="0" b="0"/>
            </a:stretch>
          </a:blipFill>
          <a:ln cap="sq">
            <a:noFill/>
            <a:prstDash val="solid"/>
            <a:miter/>
          </a:ln>
        </p:spPr>
      </p:sp>
      <p:sp>
        <p:nvSpPr>
          <p:cNvPr name="Freeform 17" id="17"/>
          <p:cNvSpPr/>
          <p:nvPr/>
        </p:nvSpPr>
        <p:spPr>
          <a:xfrm flipH="false" flipV="false" rot="0">
            <a:off x="10885426" y="6211958"/>
            <a:ext cx="2663439" cy="3842502"/>
          </a:xfrm>
          <a:custGeom>
            <a:avLst/>
            <a:gdLst/>
            <a:ahLst/>
            <a:cxnLst/>
            <a:rect r="r" b="b" t="t" l="l"/>
            <a:pathLst>
              <a:path h="3842502" w="2663439">
                <a:moveTo>
                  <a:pt x="0" y="0"/>
                </a:moveTo>
                <a:lnTo>
                  <a:pt x="2663439" y="0"/>
                </a:lnTo>
                <a:lnTo>
                  <a:pt x="2663439" y="3842502"/>
                </a:lnTo>
                <a:lnTo>
                  <a:pt x="0" y="3842502"/>
                </a:lnTo>
                <a:lnTo>
                  <a:pt x="0" y="0"/>
                </a:lnTo>
                <a:close/>
              </a:path>
            </a:pathLst>
          </a:custGeom>
          <a:blipFill>
            <a:blip r:embed="rId5"/>
            <a:stretch>
              <a:fillRect l="0" t="0" r="0" b="0"/>
            </a:stretch>
          </a:blipFill>
          <a:ln cap="sq">
            <a:noFill/>
            <a:prstDash val="solid"/>
            <a:miter/>
          </a:ln>
        </p:spPr>
      </p:sp>
      <p:sp>
        <p:nvSpPr>
          <p:cNvPr name="TextBox 18" id="18"/>
          <p:cNvSpPr txBox="true"/>
          <p:nvPr/>
        </p:nvSpPr>
        <p:spPr>
          <a:xfrm rot="0">
            <a:off x="3561109" y="1592690"/>
            <a:ext cx="11165781" cy="1227323"/>
          </a:xfrm>
          <a:prstGeom prst="rect">
            <a:avLst/>
          </a:prstGeom>
        </p:spPr>
        <p:txBody>
          <a:bodyPr anchor="t" rtlCol="false" tIns="0" lIns="0" bIns="0" rIns="0">
            <a:spAutoFit/>
          </a:bodyPr>
          <a:lstStyle/>
          <a:p>
            <a:pPr algn="ctr">
              <a:lnSpc>
                <a:spcPts val="10052"/>
              </a:lnSpc>
              <a:spcBef>
                <a:spcPct val="0"/>
              </a:spcBef>
            </a:pPr>
            <a:r>
              <a:rPr lang="en-US" b="true" sz="7180" i="true">
                <a:solidFill>
                  <a:srgbClr val="694634"/>
                </a:solidFill>
                <a:latin typeface="Cormorant Garamond Bold Italics"/>
                <a:ea typeface="Cormorant Garamond Bold Italics"/>
                <a:cs typeface="Cormorant Garamond Bold Italics"/>
                <a:sym typeface="Cormorant Garamond Bold Italics"/>
              </a:rPr>
              <a:t>vom aborda următoarele subiecte:</a:t>
            </a:r>
          </a:p>
        </p:txBody>
      </p:sp>
      <p:sp>
        <p:nvSpPr>
          <p:cNvPr name="TextBox 19" id="19"/>
          <p:cNvSpPr txBox="true"/>
          <p:nvPr/>
        </p:nvSpPr>
        <p:spPr>
          <a:xfrm rot="0">
            <a:off x="991643" y="286353"/>
            <a:ext cx="16304713" cy="1779969"/>
          </a:xfrm>
          <a:prstGeom prst="rect">
            <a:avLst/>
          </a:prstGeom>
        </p:spPr>
        <p:txBody>
          <a:bodyPr anchor="t" rtlCol="false" tIns="0" lIns="0" bIns="0" rIns="0">
            <a:spAutoFit/>
          </a:bodyPr>
          <a:lstStyle/>
          <a:p>
            <a:pPr algn="ctr">
              <a:lnSpc>
                <a:spcPts val="14639"/>
              </a:lnSpc>
              <a:spcBef>
                <a:spcPct val="0"/>
              </a:spcBef>
            </a:pPr>
            <a:r>
              <a:rPr lang="en-US" sz="10456">
                <a:solidFill>
                  <a:srgbClr val="938279"/>
                </a:solidFill>
                <a:latin typeface="League Spartan"/>
                <a:ea typeface="League Spartan"/>
                <a:cs typeface="League Spartan"/>
                <a:sym typeface="League Spartan"/>
              </a:rPr>
              <a:t>În cele ce urmează...</a:t>
            </a:r>
          </a:p>
        </p:txBody>
      </p:sp>
      <p:sp>
        <p:nvSpPr>
          <p:cNvPr name="TextBox 20" id="20"/>
          <p:cNvSpPr txBox="true"/>
          <p:nvPr/>
        </p:nvSpPr>
        <p:spPr>
          <a:xfrm rot="0">
            <a:off x="1463746" y="3557933"/>
            <a:ext cx="4340636" cy="209866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Contextul istoric și social al Evului Mediu</a:t>
            </a:r>
          </a:p>
        </p:txBody>
      </p:sp>
      <p:sp>
        <p:nvSpPr>
          <p:cNvPr name="TextBox 21" id="21"/>
          <p:cNvSpPr txBox="true"/>
          <p:nvPr/>
        </p:nvSpPr>
        <p:spPr>
          <a:xfrm rot="0">
            <a:off x="10046827" y="3556141"/>
            <a:ext cx="4340636" cy="209866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Evenimente importante din Evul Mediu</a:t>
            </a:r>
          </a:p>
        </p:txBody>
      </p:sp>
      <p:sp>
        <p:nvSpPr>
          <p:cNvPr name="TextBox 22" id="22"/>
          <p:cNvSpPr txBox="true"/>
          <p:nvPr/>
        </p:nvSpPr>
        <p:spPr>
          <a:xfrm rot="0">
            <a:off x="4358941" y="7568493"/>
            <a:ext cx="4340636" cy="139381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Li</a:t>
            </a:r>
            <a:r>
              <a:rPr lang="en-US" sz="4000">
                <a:solidFill>
                  <a:srgbClr val="FFFFFF"/>
                </a:solidFill>
                <a:latin typeface="League Spartan"/>
                <a:ea typeface="League Spartan"/>
                <a:cs typeface="League Spartan"/>
                <a:sym typeface="League Spartan"/>
              </a:rPr>
              <a:t>teratura Medievală</a:t>
            </a:r>
          </a:p>
        </p:txBody>
      </p:sp>
      <p:sp>
        <p:nvSpPr>
          <p:cNvPr name="TextBox 23" id="23"/>
          <p:cNvSpPr txBox="true"/>
          <p:nvPr/>
        </p:nvSpPr>
        <p:spPr>
          <a:xfrm rot="0">
            <a:off x="13011498" y="7568493"/>
            <a:ext cx="4340636" cy="139381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Au</a:t>
            </a:r>
            <a:r>
              <a:rPr lang="en-US" sz="4000">
                <a:solidFill>
                  <a:srgbClr val="FFFFFF"/>
                </a:solidFill>
                <a:latin typeface="League Spartan"/>
                <a:ea typeface="League Spartan"/>
                <a:cs typeface="League Spartan"/>
                <a:sym typeface="League Spartan"/>
              </a:rPr>
              <a:t>tori importanți</a:t>
            </a:r>
          </a:p>
        </p:txBody>
      </p:sp>
    </p:spTree>
  </p:cSld>
  <p:clrMapOvr>
    <a:masterClrMapping/>
  </p:clrMapOvr>
  <p:transition spd="slow">
    <p:fade/>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04275" y="3185985"/>
            <a:ext cx="6392524" cy="2924703"/>
            <a:chOff x="0" y="0"/>
            <a:chExt cx="1524223" cy="697361"/>
          </a:xfrm>
        </p:grpSpPr>
        <p:sp>
          <p:nvSpPr>
            <p:cNvPr name="Freeform 3" id="3"/>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4" id="4"/>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9588422" y="3185985"/>
            <a:ext cx="6392524" cy="2924703"/>
            <a:chOff x="0" y="0"/>
            <a:chExt cx="1524223" cy="697361"/>
          </a:xfrm>
        </p:grpSpPr>
        <p:sp>
          <p:nvSpPr>
            <p:cNvPr name="Freeform 6" id="6"/>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7" id="7"/>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307054" y="6845911"/>
            <a:ext cx="6392524" cy="2924703"/>
            <a:chOff x="0" y="0"/>
            <a:chExt cx="1524223" cy="697361"/>
          </a:xfrm>
        </p:grpSpPr>
        <p:sp>
          <p:nvSpPr>
            <p:cNvPr name="Freeform 9" id="9"/>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10" id="10"/>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11191201" y="6845911"/>
            <a:ext cx="6392524" cy="2924703"/>
            <a:chOff x="0" y="0"/>
            <a:chExt cx="1524223" cy="697361"/>
          </a:xfrm>
        </p:grpSpPr>
        <p:sp>
          <p:nvSpPr>
            <p:cNvPr name="Freeform 12" id="12"/>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13" id="13"/>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sp>
        <p:nvSpPr>
          <p:cNvPr name="Freeform 14" id="14"/>
          <p:cNvSpPr/>
          <p:nvPr/>
        </p:nvSpPr>
        <p:spPr>
          <a:xfrm flipH="false" flipV="false" rot="0">
            <a:off x="5804383" y="2820013"/>
            <a:ext cx="1751092" cy="3391946"/>
          </a:xfrm>
          <a:custGeom>
            <a:avLst/>
            <a:gdLst/>
            <a:ahLst/>
            <a:cxnLst/>
            <a:rect r="r" b="b" t="t" l="l"/>
            <a:pathLst>
              <a:path h="3391946" w="1751092">
                <a:moveTo>
                  <a:pt x="0" y="0"/>
                </a:moveTo>
                <a:lnTo>
                  <a:pt x="1751092" y="0"/>
                </a:lnTo>
                <a:lnTo>
                  <a:pt x="1751092" y="3391945"/>
                </a:lnTo>
                <a:lnTo>
                  <a:pt x="0" y="3391945"/>
                </a:lnTo>
                <a:lnTo>
                  <a:pt x="0" y="0"/>
                </a:lnTo>
                <a:close/>
              </a:path>
            </a:pathLst>
          </a:custGeom>
          <a:blipFill>
            <a:blip r:embed="rId2"/>
            <a:stretch>
              <a:fillRect l="0" t="0" r="0" b="0"/>
            </a:stretch>
          </a:blipFill>
          <a:ln cap="sq">
            <a:noFill/>
            <a:prstDash val="solid"/>
            <a:miter/>
          </a:ln>
        </p:spPr>
      </p:sp>
      <p:sp>
        <p:nvSpPr>
          <p:cNvPr name="Freeform 15" id="15"/>
          <p:cNvSpPr/>
          <p:nvPr/>
        </p:nvSpPr>
        <p:spPr>
          <a:xfrm flipH="false" flipV="false" rot="0">
            <a:off x="13782489" y="2885310"/>
            <a:ext cx="2798653" cy="3141613"/>
          </a:xfrm>
          <a:custGeom>
            <a:avLst/>
            <a:gdLst/>
            <a:ahLst/>
            <a:cxnLst/>
            <a:rect r="r" b="b" t="t" l="l"/>
            <a:pathLst>
              <a:path h="3141613" w="2798653">
                <a:moveTo>
                  <a:pt x="0" y="0"/>
                </a:moveTo>
                <a:lnTo>
                  <a:pt x="2798654" y="0"/>
                </a:lnTo>
                <a:lnTo>
                  <a:pt x="2798654" y="3141613"/>
                </a:lnTo>
                <a:lnTo>
                  <a:pt x="0" y="3141613"/>
                </a:lnTo>
                <a:lnTo>
                  <a:pt x="0" y="0"/>
                </a:lnTo>
                <a:close/>
              </a:path>
            </a:pathLst>
          </a:custGeom>
          <a:blipFill>
            <a:blip r:embed="rId3"/>
            <a:stretch>
              <a:fillRect l="0" t="0" r="0" b="0"/>
            </a:stretch>
          </a:blipFill>
          <a:ln cap="sq">
            <a:noFill/>
            <a:prstDash val="solid"/>
            <a:miter/>
          </a:ln>
        </p:spPr>
      </p:sp>
      <p:sp>
        <p:nvSpPr>
          <p:cNvPr name="Freeform 16" id="16"/>
          <p:cNvSpPr/>
          <p:nvPr/>
        </p:nvSpPr>
        <p:spPr>
          <a:xfrm flipH="false" flipV="false" rot="0">
            <a:off x="2226704" y="6963774"/>
            <a:ext cx="2668811" cy="2688978"/>
          </a:xfrm>
          <a:custGeom>
            <a:avLst/>
            <a:gdLst/>
            <a:ahLst/>
            <a:cxnLst/>
            <a:rect r="r" b="b" t="t" l="l"/>
            <a:pathLst>
              <a:path h="2688978" w="2668811">
                <a:moveTo>
                  <a:pt x="0" y="0"/>
                </a:moveTo>
                <a:lnTo>
                  <a:pt x="2668811" y="0"/>
                </a:lnTo>
                <a:lnTo>
                  <a:pt x="2668811" y="2688978"/>
                </a:lnTo>
                <a:lnTo>
                  <a:pt x="0" y="2688978"/>
                </a:lnTo>
                <a:lnTo>
                  <a:pt x="0" y="0"/>
                </a:lnTo>
                <a:close/>
              </a:path>
            </a:pathLst>
          </a:custGeom>
          <a:blipFill>
            <a:blip r:embed="rId4"/>
            <a:stretch>
              <a:fillRect l="0" t="0" r="0" b="0"/>
            </a:stretch>
          </a:blipFill>
          <a:ln cap="sq">
            <a:noFill/>
            <a:prstDash val="solid"/>
            <a:miter/>
          </a:ln>
        </p:spPr>
      </p:sp>
      <p:sp>
        <p:nvSpPr>
          <p:cNvPr name="Freeform 17" id="17"/>
          <p:cNvSpPr/>
          <p:nvPr/>
        </p:nvSpPr>
        <p:spPr>
          <a:xfrm flipH="false" flipV="false" rot="0">
            <a:off x="10885426" y="6211958"/>
            <a:ext cx="2663439" cy="3842502"/>
          </a:xfrm>
          <a:custGeom>
            <a:avLst/>
            <a:gdLst/>
            <a:ahLst/>
            <a:cxnLst/>
            <a:rect r="r" b="b" t="t" l="l"/>
            <a:pathLst>
              <a:path h="3842502" w="2663439">
                <a:moveTo>
                  <a:pt x="0" y="0"/>
                </a:moveTo>
                <a:lnTo>
                  <a:pt x="2663439" y="0"/>
                </a:lnTo>
                <a:lnTo>
                  <a:pt x="2663439" y="3842502"/>
                </a:lnTo>
                <a:lnTo>
                  <a:pt x="0" y="3842502"/>
                </a:lnTo>
                <a:lnTo>
                  <a:pt x="0" y="0"/>
                </a:lnTo>
                <a:close/>
              </a:path>
            </a:pathLst>
          </a:custGeom>
          <a:blipFill>
            <a:blip r:embed="rId5"/>
            <a:stretch>
              <a:fillRect l="0" t="0" r="0" b="0"/>
            </a:stretch>
          </a:blipFill>
          <a:ln cap="sq">
            <a:noFill/>
            <a:prstDash val="solid"/>
            <a:miter/>
          </a:ln>
        </p:spPr>
      </p:sp>
      <p:sp>
        <p:nvSpPr>
          <p:cNvPr name="TextBox 18" id="18"/>
          <p:cNvSpPr txBox="true"/>
          <p:nvPr/>
        </p:nvSpPr>
        <p:spPr>
          <a:xfrm rot="0">
            <a:off x="3561109" y="1592690"/>
            <a:ext cx="11165781" cy="1227323"/>
          </a:xfrm>
          <a:prstGeom prst="rect">
            <a:avLst/>
          </a:prstGeom>
        </p:spPr>
        <p:txBody>
          <a:bodyPr anchor="t" rtlCol="false" tIns="0" lIns="0" bIns="0" rIns="0">
            <a:spAutoFit/>
          </a:bodyPr>
          <a:lstStyle/>
          <a:p>
            <a:pPr algn="ctr">
              <a:lnSpc>
                <a:spcPts val="10052"/>
              </a:lnSpc>
              <a:spcBef>
                <a:spcPct val="0"/>
              </a:spcBef>
            </a:pPr>
            <a:r>
              <a:rPr lang="en-US" b="true" sz="7180" i="true">
                <a:solidFill>
                  <a:srgbClr val="694634"/>
                </a:solidFill>
                <a:latin typeface="Cormorant Garamond Bold Italics"/>
                <a:ea typeface="Cormorant Garamond Bold Italics"/>
                <a:cs typeface="Cormorant Garamond Bold Italics"/>
                <a:sym typeface="Cormorant Garamond Bold Italics"/>
              </a:rPr>
              <a:t>vom aborda următoarele subiecte:</a:t>
            </a:r>
          </a:p>
        </p:txBody>
      </p:sp>
      <p:sp>
        <p:nvSpPr>
          <p:cNvPr name="TextBox 19" id="19"/>
          <p:cNvSpPr txBox="true"/>
          <p:nvPr/>
        </p:nvSpPr>
        <p:spPr>
          <a:xfrm rot="0">
            <a:off x="991643" y="286353"/>
            <a:ext cx="16304713" cy="1779969"/>
          </a:xfrm>
          <a:prstGeom prst="rect">
            <a:avLst/>
          </a:prstGeom>
        </p:spPr>
        <p:txBody>
          <a:bodyPr anchor="t" rtlCol="false" tIns="0" lIns="0" bIns="0" rIns="0">
            <a:spAutoFit/>
          </a:bodyPr>
          <a:lstStyle/>
          <a:p>
            <a:pPr algn="ctr">
              <a:lnSpc>
                <a:spcPts val="14639"/>
              </a:lnSpc>
              <a:spcBef>
                <a:spcPct val="0"/>
              </a:spcBef>
            </a:pPr>
            <a:r>
              <a:rPr lang="en-US" sz="10456">
                <a:solidFill>
                  <a:srgbClr val="938279"/>
                </a:solidFill>
                <a:latin typeface="League Spartan"/>
                <a:ea typeface="League Spartan"/>
                <a:cs typeface="League Spartan"/>
                <a:sym typeface="League Spartan"/>
              </a:rPr>
              <a:t>În cele ce urmează...</a:t>
            </a:r>
          </a:p>
        </p:txBody>
      </p:sp>
      <p:sp>
        <p:nvSpPr>
          <p:cNvPr name="TextBox 20" id="20"/>
          <p:cNvSpPr txBox="true"/>
          <p:nvPr/>
        </p:nvSpPr>
        <p:spPr>
          <a:xfrm rot="0">
            <a:off x="1463746" y="3557933"/>
            <a:ext cx="4340636" cy="209866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Contextul istoric și social al Evului Mediu</a:t>
            </a:r>
          </a:p>
        </p:txBody>
      </p:sp>
      <p:sp>
        <p:nvSpPr>
          <p:cNvPr name="TextBox 21" id="21"/>
          <p:cNvSpPr txBox="true"/>
          <p:nvPr/>
        </p:nvSpPr>
        <p:spPr>
          <a:xfrm rot="0">
            <a:off x="10046827" y="3556141"/>
            <a:ext cx="4340636" cy="209866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Evenimente importante din Evul Mediu</a:t>
            </a:r>
          </a:p>
        </p:txBody>
      </p:sp>
      <p:sp>
        <p:nvSpPr>
          <p:cNvPr name="TextBox 22" id="22"/>
          <p:cNvSpPr txBox="true"/>
          <p:nvPr/>
        </p:nvSpPr>
        <p:spPr>
          <a:xfrm rot="0">
            <a:off x="4358941" y="7568493"/>
            <a:ext cx="4340636" cy="139381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Li</a:t>
            </a:r>
            <a:r>
              <a:rPr lang="en-US" sz="4000">
                <a:solidFill>
                  <a:srgbClr val="FFFFFF"/>
                </a:solidFill>
                <a:latin typeface="League Spartan"/>
                <a:ea typeface="League Spartan"/>
                <a:cs typeface="League Spartan"/>
                <a:sym typeface="League Spartan"/>
              </a:rPr>
              <a:t>teratura Medievală</a:t>
            </a:r>
          </a:p>
        </p:txBody>
      </p:sp>
      <p:sp>
        <p:nvSpPr>
          <p:cNvPr name="TextBox 23" id="23"/>
          <p:cNvSpPr txBox="true"/>
          <p:nvPr/>
        </p:nvSpPr>
        <p:spPr>
          <a:xfrm rot="0">
            <a:off x="13011498" y="7568493"/>
            <a:ext cx="4340636" cy="139381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Au</a:t>
            </a:r>
            <a:r>
              <a:rPr lang="en-US" sz="4000">
                <a:solidFill>
                  <a:srgbClr val="FFFFFF"/>
                </a:solidFill>
                <a:latin typeface="League Spartan"/>
                <a:ea typeface="League Spartan"/>
                <a:cs typeface="League Spartan"/>
                <a:sym typeface="League Spartan"/>
              </a:rPr>
              <a:t>tori importanți</a:t>
            </a:r>
          </a:p>
        </p:txBody>
      </p:sp>
    </p:spTree>
  </p:cSld>
  <p:clrMapOvr>
    <a:masterClrMapping/>
  </p:clrMapOvr>
  <p:transition spd="slow">
    <p:fade/>
  </p:transition>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0280" y="1028700"/>
            <a:ext cx="17987440" cy="8229600"/>
            <a:chOff x="0" y="0"/>
            <a:chExt cx="1524223" cy="697361"/>
          </a:xfrm>
        </p:grpSpPr>
        <p:sp>
          <p:nvSpPr>
            <p:cNvPr name="Freeform 3" id="3"/>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4" id="4"/>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3037106" y="3093583"/>
            <a:ext cx="12213789" cy="3890284"/>
          </a:xfrm>
          <a:prstGeom prst="rect">
            <a:avLst/>
          </a:prstGeom>
        </p:spPr>
        <p:txBody>
          <a:bodyPr anchor="t" rtlCol="false" tIns="0" lIns="0" bIns="0" rIns="0">
            <a:spAutoFit/>
          </a:bodyPr>
          <a:lstStyle/>
          <a:p>
            <a:pPr algn="ctr">
              <a:lnSpc>
                <a:spcPts val="15759"/>
              </a:lnSpc>
            </a:pPr>
            <a:r>
              <a:rPr lang="en-US" sz="11256">
                <a:solidFill>
                  <a:srgbClr val="FFFFFF"/>
                </a:solidFill>
                <a:latin typeface="League Spartan"/>
                <a:ea typeface="League Spartan"/>
                <a:cs typeface="League Spartan"/>
                <a:sym typeface="League Spartan"/>
              </a:rPr>
              <a:t>Autori</a:t>
            </a:r>
          </a:p>
          <a:p>
            <a:pPr algn="ctr">
              <a:lnSpc>
                <a:spcPts val="15759"/>
              </a:lnSpc>
              <a:spcBef>
                <a:spcPct val="0"/>
              </a:spcBef>
            </a:pPr>
            <a:r>
              <a:rPr lang="en-US" sz="11256">
                <a:solidFill>
                  <a:srgbClr val="FFFFFF"/>
                </a:solidFill>
                <a:latin typeface="League Spartan"/>
                <a:ea typeface="League Spartan"/>
                <a:cs typeface="League Spartan"/>
                <a:sym typeface="League Spartan"/>
              </a:rPr>
              <a:t>importanți</a:t>
            </a:r>
          </a:p>
        </p:txBody>
      </p:sp>
      <p:sp>
        <p:nvSpPr>
          <p:cNvPr name="Freeform 6" id="6"/>
          <p:cNvSpPr/>
          <p:nvPr/>
        </p:nvSpPr>
        <p:spPr>
          <a:xfrm flipH="false" flipV="false" rot="0">
            <a:off x="150280" y="3784001"/>
            <a:ext cx="4732629" cy="6827689"/>
          </a:xfrm>
          <a:custGeom>
            <a:avLst/>
            <a:gdLst/>
            <a:ahLst/>
            <a:cxnLst/>
            <a:rect r="r" b="b" t="t" l="l"/>
            <a:pathLst>
              <a:path h="6827689" w="4732629">
                <a:moveTo>
                  <a:pt x="0" y="0"/>
                </a:moveTo>
                <a:lnTo>
                  <a:pt x="4732629" y="0"/>
                </a:lnTo>
                <a:lnTo>
                  <a:pt x="4732629" y="6827690"/>
                </a:lnTo>
                <a:lnTo>
                  <a:pt x="0" y="6827690"/>
                </a:lnTo>
                <a:lnTo>
                  <a:pt x="0" y="0"/>
                </a:lnTo>
                <a:close/>
              </a:path>
            </a:pathLst>
          </a:custGeom>
          <a:blipFill>
            <a:blip r:embed="rId2"/>
            <a:stretch>
              <a:fillRect l="0" t="0" r="0" b="0"/>
            </a:stretch>
          </a:blipFill>
          <a:ln cap="sq">
            <a:noFill/>
            <a:prstDash val="solid"/>
            <a:miter/>
          </a:ln>
        </p:spPr>
      </p:sp>
    </p:spTree>
  </p:cSld>
  <p:clrMapOvr>
    <a:masterClrMapping/>
  </p:clrMapOvr>
  <p:transition spd="slow">
    <p:fade/>
  </p:transition>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88321" y="665307"/>
            <a:ext cx="5980996" cy="8592993"/>
          </a:xfrm>
          <a:custGeom>
            <a:avLst/>
            <a:gdLst/>
            <a:ahLst/>
            <a:cxnLst/>
            <a:rect r="r" b="b" t="t" l="l"/>
            <a:pathLst>
              <a:path h="8592993" w="5980996">
                <a:moveTo>
                  <a:pt x="0" y="0"/>
                </a:moveTo>
                <a:lnTo>
                  <a:pt x="5980996" y="0"/>
                </a:lnTo>
                <a:lnTo>
                  <a:pt x="5980996" y="8592993"/>
                </a:lnTo>
                <a:lnTo>
                  <a:pt x="0" y="8592993"/>
                </a:lnTo>
                <a:lnTo>
                  <a:pt x="0" y="0"/>
                </a:lnTo>
                <a:close/>
              </a:path>
            </a:pathLst>
          </a:custGeom>
          <a:blipFill>
            <a:blip r:embed="rId2"/>
            <a:stretch>
              <a:fillRect l="0" t="0" r="0" b="0"/>
            </a:stretch>
          </a:blipFill>
        </p:spPr>
      </p:sp>
      <p:sp>
        <p:nvSpPr>
          <p:cNvPr name="TextBox 3" id="3"/>
          <p:cNvSpPr txBox="true"/>
          <p:nvPr/>
        </p:nvSpPr>
        <p:spPr>
          <a:xfrm rot="0">
            <a:off x="9376193" y="184150"/>
            <a:ext cx="8611378" cy="9842500"/>
          </a:xfrm>
          <a:prstGeom prst="rect">
            <a:avLst/>
          </a:prstGeom>
        </p:spPr>
        <p:txBody>
          <a:bodyPr anchor="t" rtlCol="false" tIns="0" lIns="0" bIns="0" rIns="0">
            <a:spAutoFit/>
          </a:bodyPr>
          <a:lstStyle/>
          <a:p>
            <a:pPr algn="l">
              <a:lnSpc>
                <a:spcPts val="5599"/>
              </a:lnSpc>
            </a:pPr>
            <a:r>
              <a:rPr lang="en-US" sz="3999" i="true" b="true">
                <a:solidFill>
                  <a:srgbClr val="000000"/>
                </a:solidFill>
                <a:latin typeface="Cormorant Garamond Bold Italics"/>
                <a:ea typeface="Cormorant Garamond Bold Italics"/>
                <a:cs typeface="Cormorant Garamond Bold Italics"/>
                <a:sym typeface="Cormorant Garamond Bold Italics"/>
              </a:rPr>
              <a:t>Dante Alighieri (1265–1321): Cel mai faimos pentru lucrarea sa „Divina Comedie”, care este o călătorie imaginară prin Iad, Purgatoriu și Rai.</a:t>
            </a:r>
          </a:p>
          <a:p>
            <a:pPr algn="l">
              <a:lnSpc>
                <a:spcPts val="5599"/>
              </a:lnSpc>
            </a:pPr>
          </a:p>
          <a:p>
            <a:pPr algn="l">
              <a:lnSpc>
                <a:spcPts val="5599"/>
              </a:lnSpc>
            </a:pPr>
            <a:r>
              <a:rPr lang="en-US" sz="3999" i="true" b="true">
                <a:solidFill>
                  <a:srgbClr val="000000"/>
                </a:solidFill>
                <a:latin typeface="Cormorant Garamond Bold Italics"/>
                <a:ea typeface="Cormorant Garamond Bold Italics"/>
                <a:cs typeface="Cormorant Garamond Bold Italics"/>
                <a:sym typeface="Cormorant Garamond Bold Italics"/>
              </a:rPr>
              <a:t>Geoffrey Chaucer (1343–1400): Autorul celebrei lucrări „Canterbury Tales”, o colecție de povești care reflectă viața cotidiană din Anglia medievală.</a:t>
            </a:r>
          </a:p>
          <a:p>
            <a:pPr algn="l">
              <a:lnSpc>
                <a:spcPts val="5599"/>
              </a:lnSpc>
            </a:pPr>
          </a:p>
          <a:p>
            <a:pPr algn="l">
              <a:lnSpc>
                <a:spcPts val="5599"/>
              </a:lnSpc>
              <a:spcBef>
                <a:spcPct val="0"/>
              </a:spcBef>
            </a:pPr>
            <a:r>
              <a:rPr lang="en-US" b="true" sz="3999" i="true">
                <a:solidFill>
                  <a:srgbClr val="000000"/>
                </a:solidFill>
                <a:latin typeface="Cormorant Garamond Bold Italics"/>
                <a:ea typeface="Cormorant Garamond Bold Italics"/>
                <a:cs typeface="Cormorant Garamond Bold Italics"/>
                <a:sym typeface="Cormorant Garamond Bold Italics"/>
              </a:rPr>
              <a:t>Bernard de Clairvaux (1090–1153): Călugăr și teolog care a fost un mare influent al religiei medievale și al spiritualității, iar scrierile sale au avut un impact asupra literaturii religioase.</a:t>
            </a:r>
          </a:p>
        </p:txBody>
      </p:sp>
      <p:sp>
        <p:nvSpPr>
          <p:cNvPr name="TextBox 4" id="4"/>
          <p:cNvSpPr txBox="true"/>
          <p:nvPr/>
        </p:nvSpPr>
        <p:spPr>
          <a:xfrm rot="0">
            <a:off x="-861902" y="9145590"/>
            <a:ext cx="11081443" cy="881060"/>
          </a:xfrm>
          <a:prstGeom prst="rect">
            <a:avLst/>
          </a:prstGeom>
        </p:spPr>
        <p:txBody>
          <a:bodyPr anchor="t" rtlCol="false" tIns="0" lIns="0" bIns="0" rIns="0">
            <a:spAutoFit/>
          </a:bodyPr>
          <a:lstStyle/>
          <a:p>
            <a:pPr algn="ctr">
              <a:lnSpc>
                <a:spcPts val="7206"/>
              </a:lnSpc>
              <a:spcBef>
                <a:spcPct val="0"/>
              </a:spcBef>
            </a:pPr>
            <a:r>
              <a:rPr lang="en-US" b="true" sz="5147" i="true">
                <a:solidFill>
                  <a:srgbClr val="000000"/>
                </a:solidFill>
                <a:latin typeface="Cormorant Garamond Bold Italics"/>
                <a:ea typeface="Cormorant Garamond Bold Italics"/>
                <a:cs typeface="Cormorant Garamond Bold Italics"/>
                <a:sym typeface="Cormorant Garamond Bold Italics"/>
              </a:rPr>
              <a:t>Dante Alighieri</a:t>
            </a:r>
          </a:p>
        </p:txBody>
      </p:sp>
    </p:spTree>
  </p:cSld>
  <p:clrMapOvr>
    <a:masterClrMapping/>
  </p:clrMapOvr>
  <p:transition spd="slow">
    <p:fade/>
  </p:transition>
</p:sld>
</file>

<file path=ppt/slides/slide2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50280" y="1028700"/>
            <a:ext cx="17987440" cy="8229600"/>
            <a:chOff x="0" y="0"/>
            <a:chExt cx="1524223" cy="697361"/>
          </a:xfrm>
        </p:grpSpPr>
        <p:sp>
          <p:nvSpPr>
            <p:cNvPr name="Freeform 3" id="3"/>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4" id="4"/>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2024871" y="3200783"/>
            <a:ext cx="22337742" cy="3494910"/>
          </a:xfrm>
          <a:prstGeom prst="rect">
            <a:avLst/>
          </a:prstGeom>
        </p:spPr>
        <p:txBody>
          <a:bodyPr anchor="t" rtlCol="false" tIns="0" lIns="0" bIns="0" rIns="0">
            <a:spAutoFit/>
          </a:bodyPr>
          <a:lstStyle/>
          <a:p>
            <a:pPr algn="ctr">
              <a:lnSpc>
                <a:spcPts val="28821"/>
              </a:lnSpc>
              <a:spcBef>
                <a:spcPct val="0"/>
              </a:spcBef>
            </a:pPr>
            <a:r>
              <a:rPr lang="en-US" sz="20586">
                <a:solidFill>
                  <a:srgbClr val="FFFFFF"/>
                </a:solidFill>
                <a:latin typeface="League Spartan"/>
                <a:ea typeface="League Spartan"/>
                <a:cs typeface="League Spartan"/>
                <a:sym typeface="League Spartan"/>
              </a:rPr>
              <a:t>Bibliografie</a:t>
            </a:r>
          </a:p>
        </p:txBody>
      </p:sp>
    </p:spTree>
  </p:cSld>
  <p:clrMapOvr>
    <a:masterClrMapping/>
  </p:clrMapOvr>
  <p:transition spd="slow">
    <p:fade/>
  </p:transition>
</p:sld>
</file>

<file path=ppt/slides/slide2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02582" y="565378"/>
            <a:ext cx="17682835" cy="9032419"/>
          </a:xfrm>
          <a:prstGeom prst="rect">
            <a:avLst/>
          </a:prstGeom>
        </p:spPr>
        <p:txBody>
          <a:bodyPr anchor="t" rtlCol="false" tIns="0" lIns="0" bIns="0" rIns="0">
            <a:spAutoFit/>
          </a:bodyPr>
          <a:lstStyle/>
          <a:p>
            <a:pPr algn="ctr">
              <a:lnSpc>
                <a:spcPts val="9009"/>
              </a:lnSpc>
            </a:pPr>
            <a:r>
              <a:rPr lang="en-US" b="true" sz="6435" i="true">
                <a:solidFill>
                  <a:srgbClr val="000000"/>
                </a:solidFill>
                <a:latin typeface="Cormorant Garamond Bold Italics"/>
                <a:ea typeface="Cormorant Garamond Bold Italics"/>
                <a:cs typeface="Cormorant Garamond Bold Italics"/>
                <a:sym typeface="Cormorant Garamond Bold Italics"/>
              </a:rPr>
              <a:t>”Atlasul lumii medievale”</a:t>
            </a:r>
          </a:p>
          <a:p>
            <a:pPr algn="ctr">
              <a:lnSpc>
                <a:spcPts val="9009"/>
              </a:lnSpc>
            </a:pPr>
            <a:r>
              <a:rPr lang="en-US" b="true" sz="6435" i="true">
                <a:solidFill>
                  <a:srgbClr val="000000"/>
                </a:solidFill>
                <a:latin typeface="Cormorant Garamond Bold Italics"/>
                <a:ea typeface="Cormorant Garamond Bold Italics"/>
                <a:cs typeface="Cormorant Garamond Bold Italics"/>
                <a:sym typeface="Cormorant Garamond Bold Italics"/>
              </a:rPr>
              <a:t>–Simon Adams</a:t>
            </a:r>
          </a:p>
          <a:p>
            <a:pPr algn="ctr">
              <a:lnSpc>
                <a:spcPts val="9009"/>
              </a:lnSpc>
            </a:pPr>
          </a:p>
          <a:p>
            <a:pPr algn="ctr">
              <a:lnSpc>
                <a:spcPts val="9009"/>
              </a:lnSpc>
            </a:pPr>
            <a:r>
              <a:rPr lang="en-US" b="true" sz="6435" i="true">
                <a:solidFill>
                  <a:srgbClr val="000000"/>
                </a:solidFill>
                <a:latin typeface="Cormorant Garamond Bold Italics"/>
                <a:ea typeface="Cormorant Garamond Bold Italics"/>
                <a:cs typeface="Cormorant Garamond Bold Italics"/>
                <a:sym typeface="Cormorant Garamond Bold Italics"/>
              </a:rPr>
              <a:t>”Istoria Evului Mediu (Volumul I) – Europa apuseană” </a:t>
            </a:r>
          </a:p>
          <a:p>
            <a:pPr algn="ctr">
              <a:lnSpc>
                <a:spcPts val="9009"/>
              </a:lnSpc>
            </a:pPr>
            <a:r>
              <a:rPr lang="en-US" b="true" sz="6435" i="true">
                <a:solidFill>
                  <a:srgbClr val="000000"/>
                </a:solidFill>
                <a:latin typeface="Cormorant Garamond Bold Italics"/>
                <a:ea typeface="Cormorant Garamond Bold Italics"/>
                <a:cs typeface="Cormorant Garamond Bold Italics"/>
                <a:sym typeface="Cormorant Garamond Bold Italics"/>
              </a:rPr>
              <a:t>– Radu Manolescu</a:t>
            </a:r>
          </a:p>
          <a:p>
            <a:pPr algn="ctr">
              <a:lnSpc>
                <a:spcPts val="9009"/>
              </a:lnSpc>
            </a:pPr>
          </a:p>
          <a:p>
            <a:pPr algn="ctr">
              <a:lnSpc>
                <a:spcPts val="9009"/>
              </a:lnSpc>
            </a:pPr>
            <a:r>
              <a:rPr lang="en-US" b="true" sz="6435" i="true">
                <a:solidFill>
                  <a:srgbClr val="000000"/>
                </a:solidFill>
                <a:latin typeface="Cormorant Garamond Bold Italics"/>
                <a:ea typeface="Cormorant Garamond Bold Italics"/>
                <a:cs typeface="Cormorant Garamond Bold Italics"/>
                <a:sym typeface="Cormorant Garamond Bold Italics"/>
              </a:rPr>
              <a:t>”Istoria Evului Mediu, volumul III – Feudalismul târziu” </a:t>
            </a:r>
          </a:p>
          <a:p>
            <a:pPr algn="ctr">
              <a:lnSpc>
                <a:spcPts val="9009"/>
              </a:lnSpc>
              <a:spcBef>
                <a:spcPct val="0"/>
              </a:spcBef>
            </a:pPr>
            <a:r>
              <a:rPr lang="en-US" b="true" sz="6435" i="true">
                <a:solidFill>
                  <a:srgbClr val="000000"/>
                </a:solidFill>
                <a:latin typeface="Cormorant Garamond Bold Italics"/>
                <a:ea typeface="Cormorant Garamond Bold Italics"/>
                <a:cs typeface="Cormorant Garamond Bold Italics"/>
                <a:sym typeface="Cormorant Garamond Bold Italics"/>
              </a:rPr>
              <a:t>– Radu Manolescu</a:t>
            </a:r>
          </a:p>
        </p:txBody>
      </p:sp>
    </p:spTree>
  </p:cSld>
  <p:clrMapOvr>
    <a:masterClrMapping/>
  </p:clrMapOvr>
  <p:transition spd="slow">
    <p:fade/>
  </p:transition>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3574" y="267996"/>
            <a:ext cx="18438181" cy="3094781"/>
          </a:xfrm>
          <a:prstGeom prst="rect">
            <a:avLst/>
          </a:prstGeom>
        </p:spPr>
        <p:txBody>
          <a:bodyPr anchor="t" rtlCol="false" tIns="0" lIns="0" bIns="0" rIns="0">
            <a:spAutoFit/>
          </a:bodyPr>
          <a:lstStyle/>
          <a:p>
            <a:pPr algn="ctr">
              <a:lnSpc>
                <a:spcPts val="25410"/>
              </a:lnSpc>
              <a:spcBef>
                <a:spcPct val="0"/>
              </a:spcBef>
            </a:pPr>
            <a:r>
              <a:rPr lang="en-US" sz="18150">
                <a:solidFill>
                  <a:srgbClr val="938279"/>
                </a:solidFill>
                <a:latin typeface="League Spartan"/>
                <a:ea typeface="League Spartan"/>
                <a:cs typeface="League Spartan"/>
                <a:sym typeface="League Spartan"/>
              </a:rPr>
              <a:t>Vă Mulțumim</a:t>
            </a:r>
          </a:p>
        </p:txBody>
      </p:sp>
      <p:sp>
        <p:nvSpPr>
          <p:cNvPr name="Freeform 3" id="3"/>
          <p:cNvSpPr/>
          <p:nvPr/>
        </p:nvSpPr>
        <p:spPr>
          <a:xfrm flipH="false" flipV="false" rot="0">
            <a:off x="4521779" y="2917838"/>
            <a:ext cx="10707708" cy="8981091"/>
          </a:xfrm>
          <a:custGeom>
            <a:avLst/>
            <a:gdLst/>
            <a:ahLst/>
            <a:cxnLst/>
            <a:rect r="r" b="b" t="t" l="l"/>
            <a:pathLst>
              <a:path h="8981091" w="10707708">
                <a:moveTo>
                  <a:pt x="0" y="0"/>
                </a:moveTo>
                <a:lnTo>
                  <a:pt x="10707709" y="0"/>
                </a:lnTo>
                <a:lnTo>
                  <a:pt x="10707709" y="8981090"/>
                </a:lnTo>
                <a:lnTo>
                  <a:pt x="0" y="8981090"/>
                </a:lnTo>
                <a:lnTo>
                  <a:pt x="0" y="0"/>
                </a:lnTo>
                <a:close/>
              </a:path>
            </a:pathLst>
          </a:custGeom>
          <a:blipFill>
            <a:blip r:embed="rId2"/>
            <a:stretch>
              <a:fillRect l="0" t="0" r="0" b="0"/>
            </a:stretch>
          </a:blipFill>
          <a:ln cap="sq">
            <a:noFill/>
            <a:prstDash val="solid"/>
            <a:miter/>
          </a:ln>
        </p:spPr>
      </p:sp>
      <p:sp>
        <p:nvSpPr>
          <p:cNvPr name="Freeform 4" id="4"/>
          <p:cNvSpPr/>
          <p:nvPr/>
        </p:nvSpPr>
        <p:spPr>
          <a:xfrm flipH="false" flipV="false" rot="0">
            <a:off x="-578284" y="2917838"/>
            <a:ext cx="8816979" cy="16834328"/>
          </a:xfrm>
          <a:custGeom>
            <a:avLst/>
            <a:gdLst/>
            <a:ahLst/>
            <a:cxnLst/>
            <a:rect r="r" b="b" t="t" l="l"/>
            <a:pathLst>
              <a:path h="16834328" w="8816979">
                <a:moveTo>
                  <a:pt x="0" y="0"/>
                </a:moveTo>
                <a:lnTo>
                  <a:pt x="8816980" y="0"/>
                </a:lnTo>
                <a:lnTo>
                  <a:pt x="8816980" y="16834328"/>
                </a:lnTo>
                <a:lnTo>
                  <a:pt x="0" y="16834328"/>
                </a:lnTo>
                <a:lnTo>
                  <a:pt x="0" y="0"/>
                </a:lnTo>
                <a:close/>
              </a:path>
            </a:pathLst>
          </a:custGeom>
          <a:blipFill>
            <a:blip r:embed="rId3"/>
            <a:stretch>
              <a:fillRect l="0" t="0" r="0" b="0"/>
            </a:stretch>
          </a:blipFill>
          <a:ln cap="sq">
            <a:noFill/>
            <a:prstDash val="solid"/>
            <a:miter/>
          </a:ln>
        </p:spPr>
      </p:sp>
      <p:sp>
        <p:nvSpPr>
          <p:cNvPr name="Freeform 5" id="5"/>
          <p:cNvSpPr/>
          <p:nvPr/>
        </p:nvSpPr>
        <p:spPr>
          <a:xfrm flipH="false" flipV="false" rot="0">
            <a:off x="13040117" y="2917838"/>
            <a:ext cx="5001742" cy="8056497"/>
          </a:xfrm>
          <a:custGeom>
            <a:avLst/>
            <a:gdLst/>
            <a:ahLst/>
            <a:cxnLst/>
            <a:rect r="r" b="b" t="t" l="l"/>
            <a:pathLst>
              <a:path h="8056497" w="5001742">
                <a:moveTo>
                  <a:pt x="0" y="0"/>
                </a:moveTo>
                <a:lnTo>
                  <a:pt x="5001742" y="0"/>
                </a:lnTo>
                <a:lnTo>
                  <a:pt x="5001742" y="8056497"/>
                </a:lnTo>
                <a:lnTo>
                  <a:pt x="0" y="8056497"/>
                </a:lnTo>
                <a:lnTo>
                  <a:pt x="0" y="0"/>
                </a:lnTo>
                <a:close/>
              </a:path>
            </a:pathLst>
          </a:custGeom>
          <a:blipFill>
            <a:blip r:embed="rId4"/>
            <a:stretch>
              <a:fillRect l="0" t="0" r="0" b="0"/>
            </a:stretch>
          </a:blipFill>
          <a:ln cap="sq">
            <a:noFill/>
            <a:prstDash val="solid"/>
            <a:miter/>
          </a:ln>
        </p:spPr>
      </p:sp>
    </p:spTree>
  </p:cSld>
  <p:clrMapOvr>
    <a:masterClrMapping/>
  </p:clrMapOvr>
  <p:transition spd="slow">
    <p:fade/>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0280" y="1028700"/>
            <a:ext cx="17987440" cy="8229600"/>
            <a:chOff x="0" y="0"/>
            <a:chExt cx="1524223" cy="697361"/>
          </a:xfrm>
        </p:grpSpPr>
        <p:sp>
          <p:nvSpPr>
            <p:cNvPr name="Freeform 3" id="3"/>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4" id="4"/>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3037106" y="2101921"/>
            <a:ext cx="12213789" cy="5873608"/>
          </a:xfrm>
          <a:prstGeom prst="rect">
            <a:avLst/>
          </a:prstGeom>
        </p:spPr>
        <p:txBody>
          <a:bodyPr anchor="t" rtlCol="false" tIns="0" lIns="0" bIns="0" rIns="0">
            <a:spAutoFit/>
          </a:bodyPr>
          <a:lstStyle/>
          <a:p>
            <a:pPr algn="ctr">
              <a:lnSpc>
                <a:spcPts val="15759"/>
              </a:lnSpc>
              <a:spcBef>
                <a:spcPct val="0"/>
              </a:spcBef>
            </a:pPr>
            <a:r>
              <a:rPr lang="en-US" sz="11256">
                <a:solidFill>
                  <a:srgbClr val="FFFFFF"/>
                </a:solidFill>
                <a:latin typeface="League Spartan"/>
                <a:ea typeface="League Spartan"/>
                <a:cs typeface="League Spartan"/>
                <a:sym typeface="League Spartan"/>
              </a:rPr>
              <a:t>Contextul istoric și social al Evului Mediu</a:t>
            </a:r>
          </a:p>
        </p:txBody>
      </p:sp>
      <p:sp>
        <p:nvSpPr>
          <p:cNvPr name="Freeform 6" id="6"/>
          <p:cNvSpPr/>
          <p:nvPr/>
        </p:nvSpPr>
        <p:spPr>
          <a:xfrm flipH="false" flipV="false" rot="0">
            <a:off x="150280" y="3364665"/>
            <a:ext cx="3675540" cy="7119690"/>
          </a:xfrm>
          <a:custGeom>
            <a:avLst/>
            <a:gdLst/>
            <a:ahLst/>
            <a:cxnLst/>
            <a:rect r="r" b="b" t="t" l="l"/>
            <a:pathLst>
              <a:path h="7119690" w="3675540">
                <a:moveTo>
                  <a:pt x="0" y="0"/>
                </a:moveTo>
                <a:lnTo>
                  <a:pt x="3675540" y="0"/>
                </a:lnTo>
                <a:lnTo>
                  <a:pt x="3675540" y="7119690"/>
                </a:lnTo>
                <a:lnTo>
                  <a:pt x="0" y="7119690"/>
                </a:lnTo>
                <a:lnTo>
                  <a:pt x="0" y="0"/>
                </a:lnTo>
                <a:close/>
              </a:path>
            </a:pathLst>
          </a:custGeom>
          <a:blipFill>
            <a:blip r:embed="rId2"/>
            <a:stretch>
              <a:fillRect l="0" t="0" r="0" b="0"/>
            </a:stretch>
          </a:blipFill>
          <a:ln cap="sq">
            <a:noFill/>
            <a:prstDash val="solid"/>
            <a:miter/>
          </a:ln>
        </p:spPr>
      </p:sp>
    </p:spTree>
  </p:cSld>
  <p:clrMapOvr>
    <a:masterClrMapping/>
  </p:clrMapOvr>
  <p:transition spd="slow">
    <p:fade/>
  </p:transition>
</p:sld>
</file>

<file path=ppt/slides/slide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84242" y="536575"/>
            <a:ext cx="17719516" cy="9137650"/>
          </a:xfrm>
          <a:prstGeom prst="rect">
            <a:avLst/>
          </a:prstGeom>
        </p:spPr>
        <p:txBody>
          <a:bodyPr anchor="t" rtlCol="false" tIns="0" lIns="0" bIns="0" rIns="0">
            <a:spAutoFit/>
          </a:bodyPr>
          <a:lstStyle/>
          <a:p>
            <a:pPr algn="ctr">
              <a:lnSpc>
                <a:spcPts val="5599"/>
              </a:lnSpc>
            </a:pPr>
            <a:r>
              <a:rPr lang="en-US" b="true" sz="3999" i="true">
                <a:solidFill>
                  <a:srgbClr val="000000"/>
                </a:solidFill>
                <a:latin typeface="Cormorant Garamond Bold Italics"/>
                <a:ea typeface="Cormorant Garamond Bold Italics"/>
                <a:cs typeface="Cormorant Garamond Bold Italics"/>
                <a:sym typeface="Cormorant Garamond Bold Italics"/>
              </a:rPr>
              <a:t>Evul Mediu a început după prăbușirea Imperiului Roman de Apus (476 d.Hr.) și s-a încheiat în jurul anului 1500, odată cu apariția Renașterii. Acest interval a fost marcat de mai multe transformări fundamentale în organizarea politică, economică și socială:</a:t>
            </a:r>
          </a:p>
          <a:p>
            <a:pPr algn="ctr">
              <a:lnSpc>
                <a:spcPts val="5599"/>
              </a:lnSpc>
            </a:pPr>
          </a:p>
          <a:p>
            <a:pPr algn="ctr">
              <a:lnSpc>
                <a:spcPts val="5599"/>
              </a:lnSpc>
            </a:pPr>
            <a:r>
              <a:rPr lang="en-US" b="true" sz="3999" i="true">
                <a:solidFill>
                  <a:srgbClr val="000000"/>
                </a:solidFill>
                <a:latin typeface="Cormorant Garamond Bold Italics"/>
                <a:ea typeface="Cormorant Garamond Bold Italics"/>
                <a:cs typeface="Cormorant Garamond Bold Italics"/>
                <a:sym typeface="Cormorant Garamond Bold Italics"/>
              </a:rPr>
              <a:t>Feudalismul: Structura politică și economică dominantă în Evul Mediu a fost feudalismul, care organiza societatea în jurul relațiilor de subordonare între seniori și vasali. Acesta a avut un impact profund asupra vieții de zi cu zi, determinând structuri sociale rigide și o economie agrară bazată pe muncă și schimb de resurse.</a:t>
            </a:r>
          </a:p>
          <a:p>
            <a:pPr algn="ctr">
              <a:lnSpc>
                <a:spcPts val="5599"/>
              </a:lnSpc>
            </a:pPr>
          </a:p>
          <a:p>
            <a:pPr algn="ctr">
              <a:lnSpc>
                <a:spcPts val="5599"/>
              </a:lnSpc>
              <a:spcBef>
                <a:spcPct val="0"/>
              </a:spcBef>
            </a:pPr>
            <a:r>
              <a:rPr lang="en-US" b="true" sz="3999" i="true">
                <a:solidFill>
                  <a:srgbClr val="000000"/>
                </a:solidFill>
                <a:latin typeface="Cormorant Garamond Bold Italics"/>
                <a:ea typeface="Cormorant Garamond Bold Italics"/>
                <a:cs typeface="Cormorant Garamond Bold Italics"/>
                <a:sym typeface="Cormorant Garamond Bold Italics"/>
              </a:rPr>
              <a:t>Biserica Catolică: Biserica a jucat un rol central în viața oamenilor din Evul Mediu. Era considerată nu doar o instituție religioasă, dar și un centru de putere politică, culturală și educațională. Autoritatea papală și mănăstirile au avut un impact major asupra educației, literaturii și artei.</a:t>
            </a:r>
          </a:p>
        </p:txBody>
      </p:sp>
    </p:spTree>
  </p:cSld>
  <p:clrMapOvr>
    <a:masterClrMapping/>
  </p:clrMapOvr>
  <p:transition spd="slow">
    <p:fade/>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93645" y="644378"/>
            <a:ext cx="8750355" cy="4925603"/>
          </a:xfrm>
          <a:custGeom>
            <a:avLst/>
            <a:gdLst/>
            <a:ahLst/>
            <a:cxnLst/>
            <a:rect r="r" b="b" t="t" l="l"/>
            <a:pathLst>
              <a:path h="4925603" w="8750355">
                <a:moveTo>
                  <a:pt x="0" y="0"/>
                </a:moveTo>
                <a:lnTo>
                  <a:pt x="8750355" y="0"/>
                </a:lnTo>
                <a:lnTo>
                  <a:pt x="8750355" y="4925603"/>
                </a:lnTo>
                <a:lnTo>
                  <a:pt x="0" y="4925603"/>
                </a:lnTo>
                <a:lnTo>
                  <a:pt x="0" y="0"/>
                </a:lnTo>
                <a:close/>
              </a:path>
            </a:pathLst>
          </a:custGeom>
          <a:blipFill>
            <a:blip r:embed="rId2"/>
            <a:stretch>
              <a:fillRect l="0" t="0" r="0" b="0"/>
            </a:stretch>
          </a:blipFill>
        </p:spPr>
      </p:sp>
      <p:sp>
        <p:nvSpPr>
          <p:cNvPr name="Freeform 3" id="3"/>
          <p:cNvSpPr/>
          <p:nvPr/>
        </p:nvSpPr>
        <p:spPr>
          <a:xfrm flipH="false" flipV="false" rot="0">
            <a:off x="838601" y="5677994"/>
            <a:ext cx="3390810" cy="4403649"/>
          </a:xfrm>
          <a:custGeom>
            <a:avLst/>
            <a:gdLst/>
            <a:ahLst/>
            <a:cxnLst/>
            <a:rect r="r" b="b" t="t" l="l"/>
            <a:pathLst>
              <a:path h="4403649" w="3390810">
                <a:moveTo>
                  <a:pt x="0" y="0"/>
                </a:moveTo>
                <a:lnTo>
                  <a:pt x="3390810" y="0"/>
                </a:lnTo>
                <a:lnTo>
                  <a:pt x="3390810" y="4403649"/>
                </a:lnTo>
                <a:lnTo>
                  <a:pt x="0" y="4403649"/>
                </a:lnTo>
                <a:lnTo>
                  <a:pt x="0" y="0"/>
                </a:lnTo>
                <a:close/>
              </a:path>
            </a:pathLst>
          </a:custGeom>
          <a:blipFill>
            <a:blip r:embed="rId3"/>
            <a:stretch>
              <a:fillRect l="0" t="0" r="0" b="0"/>
            </a:stretch>
          </a:blipFill>
        </p:spPr>
      </p:sp>
      <p:sp>
        <p:nvSpPr>
          <p:cNvPr name="Freeform 4" id="4"/>
          <p:cNvSpPr/>
          <p:nvPr/>
        </p:nvSpPr>
        <p:spPr>
          <a:xfrm flipH="false" flipV="false" rot="0">
            <a:off x="5098006" y="5807140"/>
            <a:ext cx="3474036" cy="4274504"/>
          </a:xfrm>
          <a:custGeom>
            <a:avLst/>
            <a:gdLst/>
            <a:ahLst/>
            <a:cxnLst/>
            <a:rect r="r" b="b" t="t" l="l"/>
            <a:pathLst>
              <a:path h="4274504" w="3474036">
                <a:moveTo>
                  <a:pt x="0" y="0"/>
                </a:moveTo>
                <a:lnTo>
                  <a:pt x="3474036" y="0"/>
                </a:lnTo>
                <a:lnTo>
                  <a:pt x="3474036" y="4274503"/>
                </a:lnTo>
                <a:lnTo>
                  <a:pt x="0" y="4274503"/>
                </a:lnTo>
                <a:lnTo>
                  <a:pt x="0" y="0"/>
                </a:lnTo>
                <a:close/>
              </a:path>
            </a:pathLst>
          </a:custGeom>
          <a:blipFill>
            <a:blip r:embed="rId4"/>
            <a:stretch>
              <a:fillRect l="-8948" t="0" r="-17897" b="0"/>
            </a:stretch>
          </a:blipFill>
        </p:spPr>
      </p:sp>
      <p:sp>
        <p:nvSpPr>
          <p:cNvPr name="TextBox 5" id="5"/>
          <p:cNvSpPr txBox="true"/>
          <p:nvPr/>
        </p:nvSpPr>
        <p:spPr>
          <a:xfrm rot="0">
            <a:off x="9440637" y="174570"/>
            <a:ext cx="8611378" cy="9842500"/>
          </a:xfrm>
          <a:prstGeom prst="rect">
            <a:avLst/>
          </a:prstGeom>
        </p:spPr>
        <p:txBody>
          <a:bodyPr anchor="t" rtlCol="false" tIns="0" lIns="0" bIns="0" rIns="0">
            <a:spAutoFit/>
          </a:bodyPr>
          <a:lstStyle/>
          <a:p>
            <a:pPr algn="l">
              <a:lnSpc>
                <a:spcPts val="5599"/>
              </a:lnSpc>
            </a:pPr>
            <a:r>
              <a:rPr lang="en-US" sz="3999" i="true" b="true">
                <a:solidFill>
                  <a:srgbClr val="000000"/>
                </a:solidFill>
                <a:latin typeface="Cormorant Garamond Bold Italics"/>
                <a:ea typeface="Cormorant Garamond Bold Italics"/>
                <a:cs typeface="Cormorant Garamond Bold Italics"/>
                <a:sym typeface="Cormorant Garamond Bold Italics"/>
              </a:rPr>
              <a:t>Lumea feudală: În Evul Mediu, lumea era caracterizată printr-o ierarhie socială severă, cu nobili care dețineau pământul și țărani care munceau pentru ei. Drepturile și privilegiile erau determinate de naștere, iar mobilitatea socială era limitată.</a:t>
            </a:r>
          </a:p>
          <a:p>
            <a:pPr algn="l">
              <a:lnSpc>
                <a:spcPts val="5599"/>
              </a:lnSpc>
            </a:pPr>
          </a:p>
          <a:p>
            <a:pPr algn="l">
              <a:lnSpc>
                <a:spcPts val="5599"/>
              </a:lnSpc>
              <a:spcBef>
                <a:spcPct val="0"/>
              </a:spcBef>
            </a:pPr>
            <a:r>
              <a:rPr lang="en-US" b="true" sz="3999" i="true">
                <a:solidFill>
                  <a:srgbClr val="000000"/>
                </a:solidFill>
                <a:latin typeface="Cormorant Garamond Bold Italics"/>
                <a:ea typeface="Cormorant Garamond Bold Italics"/>
                <a:cs typeface="Cormorant Garamond Bold Italics"/>
                <a:sym typeface="Cormorant Garamond Bold Italics"/>
              </a:rPr>
              <a:t>Invaziile barbare și începuturile statelor medievale: După căderea Imperiului Roman, au avut loc mai multe migrații și invazii din partea unor grupuri germanice, slave și musulmane, care au influențat formarea noilor regate și imperii din Europa, cum ar fi Regatul Francilor sau Imperiul Bizantin.</a:t>
            </a:r>
          </a:p>
        </p:txBody>
      </p:sp>
    </p:spTree>
  </p:cSld>
  <p:clrMapOvr>
    <a:masterClrMapping/>
  </p:clrMapOvr>
  <p:transition spd="slow">
    <p:fade/>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04275" y="3185985"/>
            <a:ext cx="6392524" cy="2924703"/>
            <a:chOff x="0" y="0"/>
            <a:chExt cx="1524223" cy="697361"/>
          </a:xfrm>
        </p:grpSpPr>
        <p:sp>
          <p:nvSpPr>
            <p:cNvPr name="Freeform 3" id="3"/>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4" id="4"/>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9588422" y="3185985"/>
            <a:ext cx="6392524" cy="2924703"/>
            <a:chOff x="0" y="0"/>
            <a:chExt cx="1524223" cy="697361"/>
          </a:xfrm>
        </p:grpSpPr>
        <p:sp>
          <p:nvSpPr>
            <p:cNvPr name="Freeform 6" id="6"/>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7" id="7"/>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307054" y="6845911"/>
            <a:ext cx="6392524" cy="2924703"/>
            <a:chOff x="0" y="0"/>
            <a:chExt cx="1524223" cy="697361"/>
          </a:xfrm>
        </p:grpSpPr>
        <p:sp>
          <p:nvSpPr>
            <p:cNvPr name="Freeform 9" id="9"/>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10" id="10"/>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11191201" y="6845911"/>
            <a:ext cx="6392524" cy="2924703"/>
            <a:chOff x="0" y="0"/>
            <a:chExt cx="1524223" cy="697361"/>
          </a:xfrm>
        </p:grpSpPr>
        <p:sp>
          <p:nvSpPr>
            <p:cNvPr name="Freeform 12" id="12"/>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13" id="13"/>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sp>
        <p:nvSpPr>
          <p:cNvPr name="Freeform 14" id="14"/>
          <p:cNvSpPr/>
          <p:nvPr/>
        </p:nvSpPr>
        <p:spPr>
          <a:xfrm flipH="false" flipV="false" rot="0">
            <a:off x="5804383" y="2820013"/>
            <a:ext cx="1751092" cy="3391946"/>
          </a:xfrm>
          <a:custGeom>
            <a:avLst/>
            <a:gdLst/>
            <a:ahLst/>
            <a:cxnLst/>
            <a:rect r="r" b="b" t="t" l="l"/>
            <a:pathLst>
              <a:path h="3391946" w="1751092">
                <a:moveTo>
                  <a:pt x="0" y="0"/>
                </a:moveTo>
                <a:lnTo>
                  <a:pt x="1751092" y="0"/>
                </a:lnTo>
                <a:lnTo>
                  <a:pt x="1751092" y="3391945"/>
                </a:lnTo>
                <a:lnTo>
                  <a:pt x="0" y="3391945"/>
                </a:lnTo>
                <a:lnTo>
                  <a:pt x="0" y="0"/>
                </a:lnTo>
                <a:close/>
              </a:path>
            </a:pathLst>
          </a:custGeom>
          <a:blipFill>
            <a:blip r:embed="rId2"/>
            <a:stretch>
              <a:fillRect l="0" t="0" r="0" b="0"/>
            </a:stretch>
          </a:blipFill>
          <a:ln cap="sq">
            <a:noFill/>
            <a:prstDash val="solid"/>
            <a:miter/>
          </a:ln>
        </p:spPr>
      </p:sp>
      <p:sp>
        <p:nvSpPr>
          <p:cNvPr name="Freeform 15" id="15"/>
          <p:cNvSpPr/>
          <p:nvPr/>
        </p:nvSpPr>
        <p:spPr>
          <a:xfrm flipH="false" flipV="false" rot="0">
            <a:off x="13782489" y="2885310"/>
            <a:ext cx="2798653" cy="3141613"/>
          </a:xfrm>
          <a:custGeom>
            <a:avLst/>
            <a:gdLst/>
            <a:ahLst/>
            <a:cxnLst/>
            <a:rect r="r" b="b" t="t" l="l"/>
            <a:pathLst>
              <a:path h="3141613" w="2798653">
                <a:moveTo>
                  <a:pt x="0" y="0"/>
                </a:moveTo>
                <a:lnTo>
                  <a:pt x="2798654" y="0"/>
                </a:lnTo>
                <a:lnTo>
                  <a:pt x="2798654" y="3141613"/>
                </a:lnTo>
                <a:lnTo>
                  <a:pt x="0" y="3141613"/>
                </a:lnTo>
                <a:lnTo>
                  <a:pt x="0" y="0"/>
                </a:lnTo>
                <a:close/>
              </a:path>
            </a:pathLst>
          </a:custGeom>
          <a:blipFill>
            <a:blip r:embed="rId3"/>
            <a:stretch>
              <a:fillRect l="0" t="0" r="0" b="0"/>
            </a:stretch>
          </a:blipFill>
          <a:ln cap="sq">
            <a:noFill/>
            <a:prstDash val="solid"/>
            <a:miter/>
          </a:ln>
        </p:spPr>
      </p:sp>
      <p:sp>
        <p:nvSpPr>
          <p:cNvPr name="Freeform 16" id="16"/>
          <p:cNvSpPr/>
          <p:nvPr/>
        </p:nvSpPr>
        <p:spPr>
          <a:xfrm flipH="false" flipV="false" rot="0">
            <a:off x="2226704" y="6963774"/>
            <a:ext cx="2668811" cy="2688978"/>
          </a:xfrm>
          <a:custGeom>
            <a:avLst/>
            <a:gdLst/>
            <a:ahLst/>
            <a:cxnLst/>
            <a:rect r="r" b="b" t="t" l="l"/>
            <a:pathLst>
              <a:path h="2688978" w="2668811">
                <a:moveTo>
                  <a:pt x="0" y="0"/>
                </a:moveTo>
                <a:lnTo>
                  <a:pt x="2668811" y="0"/>
                </a:lnTo>
                <a:lnTo>
                  <a:pt x="2668811" y="2688978"/>
                </a:lnTo>
                <a:lnTo>
                  <a:pt x="0" y="2688978"/>
                </a:lnTo>
                <a:lnTo>
                  <a:pt x="0" y="0"/>
                </a:lnTo>
                <a:close/>
              </a:path>
            </a:pathLst>
          </a:custGeom>
          <a:blipFill>
            <a:blip r:embed="rId4"/>
            <a:stretch>
              <a:fillRect l="0" t="0" r="0" b="0"/>
            </a:stretch>
          </a:blipFill>
          <a:ln cap="sq">
            <a:noFill/>
            <a:prstDash val="solid"/>
            <a:miter/>
          </a:ln>
        </p:spPr>
      </p:sp>
      <p:sp>
        <p:nvSpPr>
          <p:cNvPr name="Freeform 17" id="17"/>
          <p:cNvSpPr/>
          <p:nvPr/>
        </p:nvSpPr>
        <p:spPr>
          <a:xfrm flipH="false" flipV="false" rot="0">
            <a:off x="10885426" y="6211958"/>
            <a:ext cx="2663439" cy="3842502"/>
          </a:xfrm>
          <a:custGeom>
            <a:avLst/>
            <a:gdLst/>
            <a:ahLst/>
            <a:cxnLst/>
            <a:rect r="r" b="b" t="t" l="l"/>
            <a:pathLst>
              <a:path h="3842502" w="2663439">
                <a:moveTo>
                  <a:pt x="0" y="0"/>
                </a:moveTo>
                <a:lnTo>
                  <a:pt x="2663439" y="0"/>
                </a:lnTo>
                <a:lnTo>
                  <a:pt x="2663439" y="3842502"/>
                </a:lnTo>
                <a:lnTo>
                  <a:pt x="0" y="3842502"/>
                </a:lnTo>
                <a:lnTo>
                  <a:pt x="0" y="0"/>
                </a:lnTo>
                <a:close/>
              </a:path>
            </a:pathLst>
          </a:custGeom>
          <a:blipFill>
            <a:blip r:embed="rId5"/>
            <a:stretch>
              <a:fillRect l="0" t="0" r="0" b="0"/>
            </a:stretch>
          </a:blipFill>
          <a:ln cap="sq">
            <a:noFill/>
            <a:prstDash val="solid"/>
            <a:miter/>
          </a:ln>
        </p:spPr>
      </p:sp>
      <p:sp>
        <p:nvSpPr>
          <p:cNvPr name="TextBox 18" id="18"/>
          <p:cNvSpPr txBox="true"/>
          <p:nvPr/>
        </p:nvSpPr>
        <p:spPr>
          <a:xfrm rot="0">
            <a:off x="3561109" y="1592690"/>
            <a:ext cx="11165781" cy="1227323"/>
          </a:xfrm>
          <a:prstGeom prst="rect">
            <a:avLst/>
          </a:prstGeom>
        </p:spPr>
        <p:txBody>
          <a:bodyPr anchor="t" rtlCol="false" tIns="0" lIns="0" bIns="0" rIns="0">
            <a:spAutoFit/>
          </a:bodyPr>
          <a:lstStyle/>
          <a:p>
            <a:pPr algn="ctr">
              <a:lnSpc>
                <a:spcPts val="10052"/>
              </a:lnSpc>
              <a:spcBef>
                <a:spcPct val="0"/>
              </a:spcBef>
            </a:pPr>
            <a:r>
              <a:rPr lang="en-US" b="true" sz="7180" i="true">
                <a:solidFill>
                  <a:srgbClr val="694634"/>
                </a:solidFill>
                <a:latin typeface="Cormorant Garamond Bold Italics"/>
                <a:ea typeface="Cormorant Garamond Bold Italics"/>
                <a:cs typeface="Cormorant Garamond Bold Italics"/>
                <a:sym typeface="Cormorant Garamond Bold Italics"/>
              </a:rPr>
              <a:t>vom aborda următoarele subiecte:</a:t>
            </a:r>
          </a:p>
        </p:txBody>
      </p:sp>
      <p:sp>
        <p:nvSpPr>
          <p:cNvPr name="TextBox 19" id="19"/>
          <p:cNvSpPr txBox="true"/>
          <p:nvPr/>
        </p:nvSpPr>
        <p:spPr>
          <a:xfrm rot="0">
            <a:off x="991643" y="286353"/>
            <a:ext cx="16304713" cy="1779969"/>
          </a:xfrm>
          <a:prstGeom prst="rect">
            <a:avLst/>
          </a:prstGeom>
        </p:spPr>
        <p:txBody>
          <a:bodyPr anchor="t" rtlCol="false" tIns="0" lIns="0" bIns="0" rIns="0">
            <a:spAutoFit/>
          </a:bodyPr>
          <a:lstStyle/>
          <a:p>
            <a:pPr algn="ctr">
              <a:lnSpc>
                <a:spcPts val="14639"/>
              </a:lnSpc>
              <a:spcBef>
                <a:spcPct val="0"/>
              </a:spcBef>
            </a:pPr>
            <a:r>
              <a:rPr lang="en-US" sz="10456">
                <a:solidFill>
                  <a:srgbClr val="938279"/>
                </a:solidFill>
                <a:latin typeface="League Spartan"/>
                <a:ea typeface="League Spartan"/>
                <a:cs typeface="League Spartan"/>
                <a:sym typeface="League Spartan"/>
              </a:rPr>
              <a:t>În cele ce urmează...</a:t>
            </a:r>
          </a:p>
        </p:txBody>
      </p:sp>
      <p:sp>
        <p:nvSpPr>
          <p:cNvPr name="TextBox 20" id="20"/>
          <p:cNvSpPr txBox="true"/>
          <p:nvPr/>
        </p:nvSpPr>
        <p:spPr>
          <a:xfrm rot="0">
            <a:off x="1463746" y="3557933"/>
            <a:ext cx="4340636" cy="209866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Contextul istoric și social al Evului Mediu</a:t>
            </a:r>
          </a:p>
        </p:txBody>
      </p:sp>
      <p:sp>
        <p:nvSpPr>
          <p:cNvPr name="TextBox 21" id="21"/>
          <p:cNvSpPr txBox="true"/>
          <p:nvPr/>
        </p:nvSpPr>
        <p:spPr>
          <a:xfrm rot="0">
            <a:off x="10046827" y="3556141"/>
            <a:ext cx="4340636" cy="209866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Evenimente importante din Evul Mediu</a:t>
            </a:r>
          </a:p>
        </p:txBody>
      </p:sp>
      <p:sp>
        <p:nvSpPr>
          <p:cNvPr name="TextBox 22" id="22"/>
          <p:cNvSpPr txBox="true"/>
          <p:nvPr/>
        </p:nvSpPr>
        <p:spPr>
          <a:xfrm rot="0">
            <a:off x="4358941" y="7568493"/>
            <a:ext cx="4340636" cy="139381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Li</a:t>
            </a:r>
            <a:r>
              <a:rPr lang="en-US" sz="4000">
                <a:solidFill>
                  <a:srgbClr val="FFFFFF"/>
                </a:solidFill>
                <a:latin typeface="League Spartan"/>
                <a:ea typeface="League Spartan"/>
                <a:cs typeface="League Spartan"/>
                <a:sym typeface="League Spartan"/>
              </a:rPr>
              <a:t>teratura Medievală</a:t>
            </a:r>
          </a:p>
        </p:txBody>
      </p:sp>
      <p:sp>
        <p:nvSpPr>
          <p:cNvPr name="TextBox 23" id="23"/>
          <p:cNvSpPr txBox="true"/>
          <p:nvPr/>
        </p:nvSpPr>
        <p:spPr>
          <a:xfrm rot="0">
            <a:off x="13011498" y="7568493"/>
            <a:ext cx="4340636" cy="1393814"/>
          </a:xfrm>
          <a:prstGeom prst="rect">
            <a:avLst/>
          </a:prstGeom>
        </p:spPr>
        <p:txBody>
          <a:bodyPr anchor="t" rtlCol="false" tIns="0" lIns="0" bIns="0" rIns="0">
            <a:spAutoFit/>
          </a:bodyPr>
          <a:lstStyle/>
          <a:p>
            <a:pPr algn="ctr">
              <a:lnSpc>
                <a:spcPts val="5600"/>
              </a:lnSpc>
              <a:spcBef>
                <a:spcPct val="0"/>
              </a:spcBef>
            </a:pPr>
            <a:r>
              <a:rPr lang="en-US" sz="4000">
                <a:solidFill>
                  <a:srgbClr val="FFFFFF"/>
                </a:solidFill>
                <a:latin typeface="League Spartan"/>
                <a:ea typeface="League Spartan"/>
                <a:cs typeface="League Spartan"/>
                <a:sym typeface="League Spartan"/>
              </a:rPr>
              <a:t>Au</a:t>
            </a:r>
            <a:r>
              <a:rPr lang="en-US" sz="4000">
                <a:solidFill>
                  <a:srgbClr val="FFFFFF"/>
                </a:solidFill>
                <a:latin typeface="League Spartan"/>
                <a:ea typeface="League Spartan"/>
                <a:cs typeface="League Spartan"/>
                <a:sym typeface="League Spartan"/>
              </a:rPr>
              <a:t>tori importanți</a:t>
            </a:r>
          </a:p>
        </p:txBody>
      </p:sp>
    </p:spTree>
  </p:cSld>
  <p:clrMapOvr>
    <a:masterClrMapping/>
  </p:clrMapOvr>
  <p:transition spd="slow">
    <p:fade/>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0280" y="1028700"/>
            <a:ext cx="17987440" cy="8229600"/>
            <a:chOff x="0" y="0"/>
            <a:chExt cx="1524223" cy="697361"/>
          </a:xfrm>
        </p:grpSpPr>
        <p:sp>
          <p:nvSpPr>
            <p:cNvPr name="Freeform 3" id="3"/>
            <p:cNvSpPr/>
            <p:nvPr/>
          </p:nvSpPr>
          <p:spPr>
            <a:xfrm flipH="false" flipV="false" rot="0">
              <a:off x="0" y="0"/>
              <a:ext cx="1524223" cy="697361"/>
            </a:xfrm>
            <a:custGeom>
              <a:avLst/>
              <a:gdLst/>
              <a:ahLst/>
              <a:cxnLst/>
              <a:rect r="r" b="b" t="t" l="l"/>
              <a:pathLst>
                <a:path h="697361" w="1524223">
                  <a:moveTo>
                    <a:pt x="1286098" y="0"/>
                  </a:moveTo>
                  <a:lnTo>
                    <a:pt x="1524223" y="238125"/>
                  </a:lnTo>
                  <a:lnTo>
                    <a:pt x="1524223" y="459236"/>
                  </a:lnTo>
                  <a:lnTo>
                    <a:pt x="1286098" y="697361"/>
                  </a:lnTo>
                  <a:lnTo>
                    <a:pt x="238125" y="697361"/>
                  </a:lnTo>
                  <a:lnTo>
                    <a:pt x="0" y="459236"/>
                  </a:lnTo>
                  <a:lnTo>
                    <a:pt x="0" y="238125"/>
                  </a:lnTo>
                  <a:lnTo>
                    <a:pt x="238125" y="0"/>
                  </a:lnTo>
                  <a:lnTo>
                    <a:pt x="1286098" y="0"/>
                  </a:lnTo>
                  <a:close/>
                </a:path>
              </a:pathLst>
            </a:custGeom>
            <a:solidFill>
              <a:srgbClr val="694634"/>
            </a:solidFill>
            <a:ln w="152400" cap="sq">
              <a:solidFill>
                <a:srgbClr val="938279"/>
              </a:solidFill>
              <a:prstDash val="solid"/>
              <a:miter/>
            </a:ln>
          </p:spPr>
        </p:sp>
        <p:sp>
          <p:nvSpPr>
            <p:cNvPr name="TextBox 4" id="4"/>
            <p:cNvSpPr txBox="true"/>
            <p:nvPr/>
          </p:nvSpPr>
          <p:spPr>
            <a:xfrm>
              <a:off x="63500" y="15875"/>
              <a:ext cx="1397223" cy="617986"/>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3037106" y="2101921"/>
            <a:ext cx="12213789" cy="5873608"/>
          </a:xfrm>
          <a:prstGeom prst="rect">
            <a:avLst/>
          </a:prstGeom>
        </p:spPr>
        <p:txBody>
          <a:bodyPr anchor="t" rtlCol="false" tIns="0" lIns="0" bIns="0" rIns="0">
            <a:spAutoFit/>
          </a:bodyPr>
          <a:lstStyle/>
          <a:p>
            <a:pPr algn="ctr">
              <a:lnSpc>
                <a:spcPts val="15759"/>
              </a:lnSpc>
              <a:spcBef>
                <a:spcPct val="0"/>
              </a:spcBef>
            </a:pPr>
            <a:r>
              <a:rPr lang="en-US" sz="11256">
                <a:solidFill>
                  <a:srgbClr val="FFFFFF"/>
                </a:solidFill>
                <a:latin typeface="League Spartan"/>
                <a:ea typeface="League Spartan"/>
                <a:cs typeface="League Spartan"/>
                <a:sym typeface="League Spartan"/>
              </a:rPr>
              <a:t>Eve</a:t>
            </a:r>
            <a:r>
              <a:rPr lang="en-US" sz="11256">
                <a:solidFill>
                  <a:srgbClr val="FFFFFF"/>
                </a:solidFill>
                <a:latin typeface="League Spartan"/>
                <a:ea typeface="League Spartan"/>
                <a:cs typeface="League Spartan"/>
                <a:sym typeface="League Spartan"/>
              </a:rPr>
              <a:t>nimente importante din Evul Mediu</a:t>
            </a:r>
          </a:p>
        </p:txBody>
      </p:sp>
      <p:sp>
        <p:nvSpPr>
          <p:cNvPr name="Freeform 6" id="6"/>
          <p:cNvSpPr/>
          <p:nvPr/>
        </p:nvSpPr>
        <p:spPr>
          <a:xfrm flipH="false" flipV="false" rot="0">
            <a:off x="13639611" y="5660347"/>
            <a:ext cx="4124883" cy="4630364"/>
          </a:xfrm>
          <a:custGeom>
            <a:avLst/>
            <a:gdLst/>
            <a:ahLst/>
            <a:cxnLst/>
            <a:rect r="r" b="b" t="t" l="l"/>
            <a:pathLst>
              <a:path h="4630364" w="4124883">
                <a:moveTo>
                  <a:pt x="0" y="0"/>
                </a:moveTo>
                <a:lnTo>
                  <a:pt x="4124883" y="0"/>
                </a:lnTo>
                <a:lnTo>
                  <a:pt x="4124883" y="4630364"/>
                </a:lnTo>
                <a:lnTo>
                  <a:pt x="0" y="4630364"/>
                </a:lnTo>
                <a:lnTo>
                  <a:pt x="0" y="0"/>
                </a:lnTo>
                <a:close/>
              </a:path>
            </a:pathLst>
          </a:custGeom>
          <a:blipFill>
            <a:blip r:embed="rId2"/>
            <a:stretch>
              <a:fillRect l="0" t="0" r="0" b="0"/>
            </a:stretch>
          </a:blipFill>
          <a:ln cap="sq">
            <a:noFill/>
            <a:prstDash val="solid"/>
            <a:miter/>
          </a:ln>
        </p:spPr>
      </p:sp>
    </p:spTree>
  </p:cSld>
  <p:clrMapOvr>
    <a:masterClrMapping/>
  </p:clrMapOvr>
  <p:transition spd="slow">
    <p:fade/>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224259" y="4366167"/>
            <a:ext cx="9839482" cy="5534709"/>
          </a:xfrm>
          <a:custGeom>
            <a:avLst/>
            <a:gdLst/>
            <a:ahLst/>
            <a:cxnLst/>
            <a:rect r="r" b="b" t="t" l="l"/>
            <a:pathLst>
              <a:path h="5534709" w="9839482">
                <a:moveTo>
                  <a:pt x="0" y="0"/>
                </a:moveTo>
                <a:lnTo>
                  <a:pt x="9839482" y="0"/>
                </a:lnTo>
                <a:lnTo>
                  <a:pt x="9839482" y="5534709"/>
                </a:lnTo>
                <a:lnTo>
                  <a:pt x="0" y="5534709"/>
                </a:lnTo>
                <a:lnTo>
                  <a:pt x="0" y="0"/>
                </a:lnTo>
                <a:close/>
              </a:path>
            </a:pathLst>
          </a:custGeom>
          <a:blipFill>
            <a:blip r:embed="rId2"/>
            <a:stretch>
              <a:fillRect l="0" t="0" r="0" b="0"/>
            </a:stretch>
          </a:blipFill>
        </p:spPr>
      </p:sp>
      <p:sp>
        <p:nvSpPr>
          <p:cNvPr name="TextBox 3" id="3"/>
          <p:cNvSpPr txBox="true"/>
          <p:nvPr/>
        </p:nvSpPr>
        <p:spPr>
          <a:xfrm rot="0">
            <a:off x="275025" y="281364"/>
            <a:ext cx="17737950" cy="4084803"/>
          </a:xfrm>
          <a:prstGeom prst="rect">
            <a:avLst/>
          </a:prstGeom>
        </p:spPr>
        <p:txBody>
          <a:bodyPr anchor="t" rtlCol="false" tIns="0" lIns="0" bIns="0" rIns="0">
            <a:spAutoFit/>
          </a:bodyPr>
          <a:lstStyle/>
          <a:p>
            <a:pPr algn="ctr">
              <a:lnSpc>
                <a:spcPts val="8968"/>
              </a:lnSpc>
            </a:pPr>
            <a:r>
              <a:rPr lang="en-US" b="true" sz="6405" i="true">
                <a:solidFill>
                  <a:srgbClr val="000000"/>
                </a:solidFill>
                <a:latin typeface="Cormorant Garamond Bold Italics"/>
                <a:ea typeface="Cormorant Garamond Bold Italics"/>
                <a:cs typeface="Cormorant Garamond Bold Italics"/>
                <a:sym typeface="Cormorant Garamond Bold Italics"/>
              </a:rPr>
              <a:t>Căderea Imperiului Roman de Apus (476 d.Hr.):</a:t>
            </a:r>
          </a:p>
          <a:p>
            <a:pPr algn="ctr">
              <a:lnSpc>
                <a:spcPts val="5888"/>
              </a:lnSpc>
              <a:spcBef>
                <a:spcPct val="0"/>
              </a:spcBef>
            </a:pPr>
            <a:r>
              <a:rPr lang="en-US" b="true" sz="4206" i="true">
                <a:solidFill>
                  <a:srgbClr val="000000"/>
                </a:solidFill>
                <a:latin typeface="Cormorant Garamond Bold Italics"/>
                <a:ea typeface="Cormorant Garamond Bold Italics"/>
                <a:cs typeface="Cormorant Garamond Bold Italics"/>
                <a:sym typeface="Cormorant Garamond Bold Italics"/>
              </a:rPr>
              <a:t>Aceasta a marcat începutul Evului Mediu, deoarece Imperiul Roman nu mai a reușit să mențină ordinea și stabilitatea în teritoriile sale. După căderea acestuia, regatele barbarilor, cum ar fi Ostrogoții sau Vizigoții, au luat controlul asupra fostelor teritorii romane.</a:t>
            </a:r>
          </a:p>
        </p:txBody>
      </p:sp>
    </p:spTree>
  </p:cSld>
  <p:clrMapOvr>
    <a:masterClrMapping/>
  </p:clrMapOvr>
  <p:transition spd="slow">
    <p:fade/>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637436" y="3623217"/>
            <a:ext cx="9013128" cy="6388055"/>
          </a:xfrm>
          <a:custGeom>
            <a:avLst/>
            <a:gdLst/>
            <a:ahLst/>
            <a:cxnLst/>
            <a:rect r="r" b="b" t="t" l="l"/>
            <a:pathLst>
              <a:path h="6388055" w="9013128">
                <a:moveTo>
                  <a:pt x="0" y="0"/>
                </a:moveTo>
                <a:lnTo>
                  <a:pt x="9013128" y="0"/>
                </a:lnTo>
                <a:lnTo>
                  <a:pt x="9013128" y="6388055"/>
                </a:lnTo>
                <a:lnTo>
                  <a:pt x="0" y="6388055"/>
                </a:lnTo>
                <a:lnTo>
                  <a:pt x="0" y="0"/>
                </a:lnTo>
                <a:close/>
              </a:path>
            </a:pathLst>
          </a:custGeom>
          <a:blipFill>
            <a:blip r:embed="rId2"/>
            <a:stretch>
              <a:fillRect l="0" t="0" r="0" b="0"/>
            </a:stretch>
          </a:blipFill>
        </p:spPr>
      </p:sp>
      <p:sp>
        <p:nvSpPr>
          <p:cNvPr name="TextBox 3" id="3"/>
          <p:cNvSpPr txBox="true"/>
          <p:nvPr/>
        </p:nvSpPr>
        <p:spPr>
          <a:xfrm rot="0">
            <a:off x="313343" y="281364"/>
            <a:ext cx="17661313" cy="3341853"/>
          </a:xfrm>
          <a:prstGeom prst="rect">
            <a:avLst/>
          </a:prstGeom>
        </p:spPr>
        <p:txBody>
          <a:bodyPr anchor="t" rtlCol="false" tIns="0" lIns="0" bIns="0" rIns="0">
            <a:spAutoFit/>
          </a:bodyPr>
          <a:lstStyle/>
          <a:p>
            <a:pPr algn="ctr">
              <a:lnSpc>
                <a:spcPts val="8968"/>
              </a:lnSpc>
            </a:pPr>
            <a:r>
              <a:rPr lang="en-US" b="true" sz="6405" i="true">
                <a:solidFill>
                  <a:srgbClr val="000000"/>
                </a:solidFill>
                <a:latin typeface="Cormorant Garamond Bold Italics"/>
                <a:ea typeface="Cormorant Garamond Bold Italics"/>
                <a:cs typeface="Cormorant Garamond Bold Italics"/>
                <a:sym typeface="Cormorant Garamond Bold Italics"/>
              </a:rPr>
              <a:t>Marea Schismă (1054):</a:t>
            </a:r>
          </a:p>
          <a:p>
            <a:pPr algn="ctr">
              <a:lnSpc>
                <a:spcPts val="5888"/>
              </a:lnSpc>
              <a:spcBef>
                <a:spcPct val="0"/>
              </a:spcBef>
            </a:pPr>
            <a:r>
              <a:rPr lang="en-US" b="true" sz="4206" i="true">
                <a:solidFill>
                  <a:srgbClr val="000000"/>
                </a:solidFill>
                <a:latin typeface="Cormorant Garamond Bold Italics"/>
                <a:ea typeface="Cormorant Garamond Bold Italics"/>
                <a:cs typeface="Cormorant Garamond Bold Italics"/>
                <a:sym typeface="Cormorant Garamond Bold Italics"/>
              </a:rPr>
              <a:t>Diviziun</a:t>
            </a:r>
            <a:r>
              <a:rPr lang="en-US" b="true" sz="4206" i="true">
                <a:solidFill>
                  <a:srgbClr val="000000"/>
                </a:solidFill>
                <a:latin typeface="Cormorant Garamond Bold Italics"/>
                <a:ea typeface="Cormorant Garamond Bold Italics"/>
                <a:cs typeface="Cormorant Garamond Bold Italics"/>
                <a:sym typeface="Cormorant Garamond Bold Italics"/>
              </a:rPr>
              <a:t>ea Bisericii Creștine în două mari ramuri — Biserica Ortodoxă (est) și Biserica Catolică (vest) — a avut un impact major asupra culturii și a politicii medievale, creând o ruptură care a continuat până în zilele noastre.</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DAG5JzcxtYs</dc:identifier>
  <dcterms:modified xsi:type="dcterms:W3CDTF">2011-08-01T06:04:30Z</dcterms:modified>
  <cp:revision>1</cp:revision>
  <dc:title>Evul Mediu</dc:title>
</cp:coreProperties>
</file>